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 bookmarkIdSeed="4">
  <p:sldMasterIdLst>
    <p:sldMasterId id="2147483920" r:id="rId4"/>
  </p:sldMasterIdLst>
  <p:notesMasterIdLst>
    <p:notesMasterId r:id="rId22"/>
  </p:notesMasterIdLst>
  <p:handoutMasterIdLst>
    <p:handoutMasterId r:id="rId23"/>
  </p:handoutMasterIdLst>
  <p:sldIdLst>
    <p:sldId id="256" r:id="rId5"/>
    <p:sldId id="405" r:id="rId6"/>
    <p:sldId id="415" r:id="rId7"/>
    <p:sldId id="412" r:id="rId8"/>
    <p:sldId id="423" r:id="rId9"/>
    <p:sldId id="416" r:id="rId10"/>
    <p:sldId id="424" r:id="rId11"/>
    <p:sldId id="417" r:id="rId12"/>
    <p:sldId id="414" r:id="rId13"/>
    <p:sldId id="418" r:id="rId14"/>
    <p:sldId id="419" r:id="rId15"/>
    <p:sldId id="421" r:id="rId16"/>
    <p:sldId id="406" r:id="rId17"/>
    <p:sldId id="422" r:id="rId18"/>
    <p:sldId id="407" r:id="rId19"/>
    <p:sldId id="420" r:id="rId20"/>
    <p:sldId id="399" r:id="rId21"/>
  </p:sldIdLst>
  <p:sldSz cx="12192000" cy="6858000"/>
  <p:notesSz cx="6858000" cy="91440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E47"/>
    <a:srgbClr val="0D0D0D"/>
    <a:srgbClr val="000000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8894" autoAdjust="0"/>
  </p:normalViewPr>
  <p:slideViewPr>
    <p:cSldViewPr snapToGrid="0">
      <p:cViewPr varScale="1">
        <p:scale>
          <a:sx n="72" d="100"/>
          <a:sy n="72" d="100"/>
        </p:scale>
        <p:origin x="918" y="6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61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56" Type="http://customschemas.google.com/relationships/presentationmetadata" Target="meta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26/02/2025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"/>
            </a:pPr>
            <a:endParaRPr dirty="0"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600"/>
              </a:spcAft>
              <a:buFont typeface="+mj-lt"/>
              <a:buNone/>
            </a:pPr>
            <a:endParaRPr lang="en-I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55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9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90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331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None/>
            </a:pPr>
            <a:endParaRPr lang="en-IE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58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66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67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7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61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None/>
              <a:tabLst/>
              <a:defRPr/>
            </a:pPr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00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37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76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noProof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16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IE" sz="1800" b="0" i="0" u="none" strike="noStrike" cap="none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28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+mj-lt"/>
              <a:buAutoNum type="alphaLcParenBoth"/>
            </a:pPr>
            <a:endParaRPr lang="en-IE" sz="1800" b="0" i="0" u="none" strike="noStrike" cap="none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08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endParaRPr lang="en-GB" sz="1800" b="0" i="0" u="none" strike="noStrike" cap="none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3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stock.adob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D512D0-79B6-670C-07FD-9168EC3E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27/02/2025</a:t>
            </a:r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84221"/>
            <a:ext cx="11353800" cy="1480712"/>
          </a:xfrm>
        </p:spPr>
        <p:txBody>
          <a:bodyPr/>
          <a:lstStyle/>
          <a:p>
            <a:pPr algn="ctr"/>
            <a:r>
              <a:rPr lang="fr-BE" sz="4800" b="1" dirty="0"/>
              <a:t>Lead ammunition and fishing tackle</a:t>
            </a:r>
            <a:br>
              <a:rPr lang="fr-BE" sz="4800" b="1" dirty="0"/>
            </a:br>
            <a:r>
              <a:rPr lang="fr-BE" sz="4000" b="1" dirty="0">
                <a:solidFill>
                  <a:srgbClr val="FFC000"/>
                </a:solidFill>
              </a:rPr>
              <a:t>- </a:t>
            </a:r>
            <a:r>
              <a:rPr lang="fr-BE" sz="4000" dirty="0">
                <a:solidFill>
                  <a:srgbClr val="FFC000"/>
                </a:solidFill>
              </a:rPr>
              <a:t>Draft restriction </a:t>
            </a:r>
            <a:r>
              <a:rPr lang="fr-BE" sz="4000" dirty="0" err="1">
                <a:solidFill>
                  <a:srgbClr val="FFC000"/>
                </a:solidFill>
              </a:rPr>
              <a:t>proposal</a:t>
            </a:r>
            <a:r>
              <a:rPr lang="fr-BE" sz="4000" dirty="0">
                <a:solidFill>
                  <a:srgbClr val="FFC000"/>
                </a:solidFill>
              </a:rPr>
              <a:t> - </a:t>
            </a:r>
            <a:endParaRPr lang="en-IE" sz="4000" dirty="0">
              <a:solidFill>
                <a:srgbClr val="FFC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3696" y="4631970"/>
            <a:ext cx="6256869" cy="611188"/>
          </a:xfrm>
        </p:spPr>
        <p:txBody>
          <a:bodyPr/>
          <a:lstStyle/>
          <a:p>
            <a:r>
              <a:rPr lang="fr-BE" dirty="0"/>
              <a:t>REACH Committee meeting of 27 </a:t>
            </a:r>
            <a:r>
              <a:rPr lang="fr-BE" dirty="0" err="1"/>
              <a:t>February</a:t>
            </a:r>
            <a:r>
              <a:rPr lang="fr-BE" dirty="0"/>
              <a:t> 2025</a:t>
            </a: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fr-BE" dirty="0"/>
              <a:t>Patrizia TOSETTI; DG GROW</a:t>
            </a:r>
            <a:endParaRPr lang="en-IE" dirty="0"/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81" y="257288"/>
            <a:ext cx="10515600" cy="1072777"/>
          </a:xfrm>
        </p:spPr>
        <p:txBody>
          <a:bodyPr/>
          <a:lstStyle/>
          <a:p>
            <a:r>
              <a:rPr lang="fr-BE" dirty="0"/>
              <a:t>Fishing tackle</a:t>
            </a:r>
            <a:br>
              <a:rPr lang="fr-BE" dirty="0"/>
            </a:br>
            <a:r>
              <a:rPr lang="en-GB" sz="3200" dirty="0"/>
              <a:t>- Restricting measures</a:t>
            </a:r>
            <a:endParaRPr lang="en-IE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14913" y="1554549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FISHING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3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10</a:t>
            </a:fld>
            <a:endParaRPr lang="en-I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56EEC-9C7D-EE3F-356E-34FA83A8F873}"/>
              </a:ext>
            </a:extLst>
          </p:cNvPr>
          <p:cNvSpPr txBox="1">
            <a:spLocks/>
          </p:cNvSpPr>
          <p:nvPr/>
        </p:nvSpPr>
        <p:spPr>
          <a:xfrm>
            <a:off x="2409211" y="3784240"/>
            <a:ext cx="7928159" cy="2591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chemeClr val="tx2"/>
                </a:solidFill>
                <a:cs typeface="Arial"/>
              </a:rPr>
              <a:t>Prohibition to 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use </a:t>
            </a:r>
            <a:r>
              <a:rPr lang="fr-BE" b="1" dirty="0">
                <a:solidFill>
                  <a:srgbClr val="003399"/>
                </a:solidFill>
                <a:cs typeface="Arial"/>
              </a:rPr>
              <a:t>and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 place on the </a:t>
            </a:r>
            <a:r>
              <a:rPr lang="fr-BE" b="1" dirty="0" err="1">
                <a:solidFill>
                  <a:srgbClr val="FF0000"/>
                </a:solidFill>
                <a:cs typeface="Arial"/>
              </a:rPr>
              <a:t>market</a:t>
            </a:r>
            <a:r>
              <a:rPr lang="fr-BE" dirty="0">
                <a:solidFill>
                  <a:srgbClr val="FF0000"/>
                </a:solidFill>
                <a:cs typeface="Arial"/>
              </a:rPr>
              <a:t> </a:t>
            </a:r>
            <a:r>
              <a:rPr lang="fr-BE" b="1" dirty="0">
                <a:solidFill>
                  <a:srgbClr val="003399"/>
                </a:solidFill>
                <a:cs typeface="Arial"/>
              </a:rPr>
              <a:t>lead</a:t>
            </a:r>
            <a:endParaRPr lang="fr-BE" dirty="0">
              <a:solidFill>
                <a:srgbClr val="FF0000"/>
              </a:solidFill>
              <a:cs typeface="Arial"/>
            </a:endParaRP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cs typeface="Arial"/>
              </a:rPr>
              <a:t>in </a:t>
            </a:r>
            <a:r>
              <a:rPr lang="en-US" sz="2000" b="1" dirty="0">
                <a:cs typeface="Arial"/>
              </a:rPr>
              <a:t>sinkers and in lures </a:t>
            </a:r>
            <a:r>
              <a:rPr lang="fr-BE" sz="2000" b="1" dirty="0">
                <a:solidFill>
                  <a:srgbClr val="003399"/>
                </a:solidFill>
                <a:cs typeface="Arial"/>
              </a:rPr>
              <a:t>≤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 50 g </a:t>
            </a:r>
            <a:r>
              <a:rPr lang="en-US" sz="2000" dirty="0">
                <a:cs typeface="Arial"/>
              </a:rPr>
              <a:t>(TP = 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3</a:t>
            </a:r>
            <a:r>
              <a:rPr lang="en-US" sz="2000" b="1" dirty="0">
                <a:cs typeface="Arial"/>
              </a:rPr>
              <a:t> yr</a:t>
            </a:r>
            <a:r>
              <a:rPr lang="en-US" sz="2000" dirty="0">
                <a:cs typeface="Arial"/>
              </a:rPr>
              <a:t>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cs typeface="Arial"/>
              </a:rPr>
              <a:t>in </a:t>
            </a:r>
            <a:r>
              <a:rPr lang="en-US" sz="2000" b="1" dirty="0">
                <a:cs typeface="Arial"/>
              </a:rPr>
              <a:t>sinkers and in lures 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&gt; 50 g </a:t>
            </a:r>
            <a:r>
              <a:rPr lang="en-US" sz="2000" dirty="0">
                <a:cs typeface="Arial"/>
              </a:rPr>
              <a:t>(TP = 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5</a:t>
            </a:r>
            <a:r>
              <a:rPr lang="en-US" sz="2000" b="1" dirty="0">
                <a:cs typeface="Arial"/>
              </a:rPr>
              <a:t> yr</a:t>
            </a:r>
            <a:r>
              <a:rPr lang="en-US" sz="2000" dirty="0">
                <a:cs typeface="Arial"/>
              </a:rPr>
              <a:t>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cs typeface="Arial"/>
              </a:rPr>
              <a:t>in </a:t>
            </a:r>
            <a:r>
              <a:rPr lang="en-US" sz="2000" b="1" dirty="0">
                <a:cs typeface="Arial"/>
              </a:rPr>
              <a:t>fishing wires</a:t>
            </a:r>
            <a:r>
              <a:rPr lang="en-US" sz="2000" dirty="0">
                <a:cs typeface="Arial"/>
              </a:rPr>
              <a:t> and in </a:t>
            </a:r>
            <a:r>
              <a:rPr lang="en-US" sz="2000" b="1" dirty="0">
                <a:cs typeface="Arial"/>
              </a:rPr>
              <a:t>drop-in sinkers </a:t>
            </a:r>
            <a:r>
              <a:rPr lang="en-US" sz="2000" dirty="0">
                <a:cs typeface="Arial"/>
              </a:rPr>
              <a:t>(TP = 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6</a:t>
            </a:r>
            <a:r>
              <a:rPr lang="en-US" sz="2000" b="1" dirty="0">
                <a:cs typeface="Arial"/>
              </a:rPr>
              <a:t> months</a:t>
            </a:r>
            <a:r>
              <a:rPr lang="en-US" sz="2000" dirty="0">
                <a:cs typeface="Arial"/>
              </a:rPr>
              <a:t>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proposed</a:t>
            </a:r>
            <a:endParaRPr lang="fr-BE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IE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1C117-E988-3491-90B1-0175E7E9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22" y="2089336"/>
            <a:ext cx="3336656" cy="14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81" y="257289"/>
            <a:ext cx="10515600" cy="1007268"/>
          </a:xfrm>
        </p:spPr>
        <p:txBody>
          <a:bodyPr/>
          <a:lstStyle/>
          <a:p>
            <a:r>
              <a:rPr lang="fr-BE" dirty="0"/>
              <a:t>Fishing tackle</a:t>
            </a:r>
            <a:br>
              <a:rPr lang="fr-BE" dirty="0"/>
            </a:br>
            <a:r>
              <a:rPr lang="en-GB" sz="3200" dirty="0"/>
              <a:t>- Derogations</a:t>
            </a:r>
            <a:endParaRPr lang="en-IE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14913" y="1554549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FISHING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3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11</a:t>
            </a:fld>
            <a:endParaRPr lang="en-I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1C117-E988-3491-90B1-0175E7E9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22" y="2089336"/>
            <a:ext cx="3336656" cy="1479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415B-0DD1-0BD6-512E-3F8E804CED80}"/>
              </a:ext>
            </a:extLst>
          </p:cNvPr>
          <p:cNvSpPr txBox="1">
            <a:spLocks/>
          </p:cNvSpPr>
          <p:nvPr/>
        </p:nvSpPr>
        <p:spPr>
          <a:xfrm>
            <a:off x="2743200" y="3759810"/>
            <a:ext cx="7361695" cy="2136493"/>
          </a:xfrm>
          <a:prstGeom prst="rect">
            <a:avLst/>
          </a:prstGeom>
          <a:noFill/>
          <a:ln w="28575">
            <a:solidFill>
              <a:srgbClr val="009E47"/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b="1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 err="1">
                <a:solidFill>
                  <a:schemeClr val="tx2"/>
                </a:solidFill>
                <a:cs typeface="Arial"/>
              </a:rPr>
              <a:t>from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>
                <a:solidFill>
                  <a:srgbClr val="003399"/>
                </a:solidFill>
                <a:cs typeface="Arial"/>
              </a:rPr>
              <a:t>ban </a:t>
            </a:r>
            <a:r>
              <a:rPr lang="fr-BE" b="1" u="sng" dirty="0">
                <a:solidFill>
                  <a:srgbClr val="009E47"/>
                </a:solidFill>
                <a:cs typeface="Arial"/>
              </a:rPr>
              <a:t>on </a:t>
            </a:r>
            <a:r>
              <a:rPr lang="fr-BE" b="1" u="sng" dirty="0">
                <a:solidFill>
                  <a:srgbClr val="00B050"/>
                </a:solidFill>
                <a:cs typeface="Arial"/>
              </a:rPr>
              <a:t>use </a:t>
            </a:r>
            <a:r>
              <a:rPr lang="fr-BE" b="1" u="sng" dirty="0">
                <a:solidFill>
                  <a:srgbClr val="003399"/>
                </a:solidFill>
                <a:cs typeface="Arial"/>
              </a:rPr>
              <a:t>and</a:t>
            </a:r>
            <a:r>
              <a:rPr lang="fr-BE" b="1" u="sng" dirty="0">
                <a:solidFill>
                  <a:srgbClr val="00B050"/>
                </a:solidFill>
                <a:cs typeface="Arial"/>
              </a:rPr>
              <a:t> </a:t>
            </a:r>
            <a:r>
              <a:rPr lang="fr-BE" b="1" u="sng" dirty="0" err="1">
                <a:solidFill>
                  <a:srgbClr val="00B050"/>
                </a:solidFill>
                <a:cs typeface="Arial"/>
              </a:rPr>
              <a:t>placing</a:t>
            </a:r>
            <a:r>
              <a:rPr lang="fr-BE" b="1" u="sng" dirty="0">
                <a:solidFill>
                  <a:srgbClr val="00B050"/>
                </a:solidFill>
                <a:cs typeface="Arial"/>
              </a:rPr>
              <a:t> on the </a:t>
            </a:r>
            <a:r>
              <a:rPr lang="fr-BE" b="1" u="sng" dirty="0" err="1">
                <a:solidFill>
                  <a:srgbClr val="00B050"/>
                </a:solidFill>
                <a:cs typeface="Arial"/>
              </a:rPr>
              <a:t>market</a:t>
            </a:r>
            <a:r>
              <a:rPr lang="fr-BE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cs typeface="Arial"/>
              </a:rPr>
              <a:t>lures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cs typeface="Arial"/>
              </a:rPr>
              <a:t>containing </a:t>
            </a:r>
            <a:r>
              <a:rPr lang="en-US" b="1" dirty="0">
                <a:solidFill>
                  <a:schemeClr val="tx1"/>
                </a:solidFill>
                <a:cs typeface="Arial"/>
              </a:rPr>
              <a:t>copper and copper </a:t>
            </a:r>
            <a:r>
              <a:rPr lang="en-US" b="1" dirty="0">
                <a:solidFill>
                  <a:schemeClr val="tx1"/>
                </a:solidFill>
              </a:rPr>
              <a:t>alloys with &lt; 3% lead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  <a:cs typeface="Arial"/>
              </a:rPr>
              <a:t>/w</a:t>
            </a:r>
            <a:r>
              <a:rPr lang="en-US" dirty="0">
                <a:cs typeface="Arial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cs typeface="Arial"/>
              </a:rPr>
              <a:t>split shot </a:t>
            </a:r>
            <a:r>
              <a:rPr lang="en-US" dirty="0">
                <a:cs typeface="Arial"/>
              </a:rPr>
              <a:t>weighing 0.06 g or less (if spill-proof and child-resistant packaging).</a:t>
            </a:r>
          </a:p>
        </p:txBody>
      </p:sp>
    </p:spTree>
    <p:extLst>
      <p:ext uri="{BB962C8B-B14F-4D97-AF65-F5344CB8AC3E}">
        <p14:creationId xmlns:p14="http://schemas.microsoft.com/office/powerpoint/2010/main" val="133426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30ACF1-2A58-AA5D-E38C-F5458BDE4FE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0330" r="45512"/>
          <a:stretch/>
        </p:blipFill>
        <p:spPr>
          <a:xfrm>
            <a:off x="0" y="0"/>
            <a:ext cx="538797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3" y="523732"/>
            <a:ext cx="6482443" cy="1190767"/>
          </a:xfrm>
        </p:spPr>
        <p:txBody>
          <a:bodyPr anchor="ctr">
            <a:noAutofit/>
          </a:bodyPr>
          <a:lstStyle/>
          <a:p>
            <a:r>
              <a:rPr lang="en-US" kern="0" dirty="0"/>
              <a:t>Information requirements</a:t>
            </a:r>
            <a:br>
              <a:rPr lang="en-US" kern="0" dirty="0"/>
            </a:br>
            <a:r>
              <a:rPr lang="en-US" sz="3200" kern="0" dirty="0"/>
              <a:t>- Retailers</a:t>
            </a:r>
            <a:endParaRPr lang="en-GB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F6AB284-745F-FF41-0A86-6A3F0A0BBD0C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105828403"/>
              </p:ext>
            </p:extLst>
          </p:nvPr>
        </p:nvGraphicFramePr>
        <p:xfrm>
          <a:off x="4515474" y="4317151"/>
          <a:ext cx="7266626" cy="1077430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7266626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1077430">
                <a:tc>
                  <a:txBody>
                    <a:bodyPr/>
                    <a:lstStyle/>
                    <a:p>
                      <a:pPr marL="800100" marR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“The use of lead in ammunition and fishing tackle is restricted in the EU from [follows a list of restricted products and application dates].”</a:t>
                      </a: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12</a:t>
            </a:fld>
            <a:endParaRPr lang="en-IE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E38D408-EA54-16C0-9E2B-5806B8D55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02004"/>
              </p:ext>
            </p:extLst>
          </p:nvPr>
        </p:nvGraphicFramePr>
        <p:xfrm>
          <a:off x="4515474" y="3162217"/>
          <a:ext cx="7266626" cy="107742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7266626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228191">
                <a:tc>
                  <a:txBody>
                    <a:bodyPr/>
                    <a:lstStyle/>
                    <a:p>
                      <a:pPr marL="800100" marR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‘WARNING: this product contains lead which is very toxic to the environment and may damage fertility or the unborn child.”</a:t>
                      </a:r>
                      <a:endParaRPr lang="en-IE" sz="20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77C523-A50D-0210-B6E6-D97826DA8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29131"/>
              </p:ext>
            </p:extLst>
          </p:nvPr>
        </p:nvGraphicFramePr>
        <p:xfrm>
          <a:off x="4490363" y="1983636"/>
          <a:ext cx="6762126" cy="107742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6762126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22819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b="1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Retailers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of gunshot, bullets, fishing sinkers, and lures 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– </a:t>
                      </a:r>
                      <a:r>
                        <a:rPr lang="fr-BE" sz="2000" b="0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including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online </a:t>
                      </a:r>
                      <a:r>
                        <a:rPr lang="fr-BE" sz="2000" b="0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retailers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– </a:t>
                      </a:r>
                      <a:r>
                        <a:rPr lang="fr-BE" sz="2000" b="0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need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to display </a:t>
                      </a:r>
                      <a:r>
                        <a:rPr lang="fr-BE" sz="20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warnings to </a:t>
                      </a:r>
                      <a:r>
                        <a:rPr lang="fr-BE" sz="2000" b="1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consumers</a:t>
                      </a:r>
                      <a:r>
                        <a:rPr lang="fr-BE" sz="20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BE" sz="2000" b="1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next</a:t>
                      </a:r>
                      <a:r>
                        <a:rPr lang="fr-BE" sz="20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to the </a:t>
                      </a:r>
                      <a:r>
                        <a:rPr lang="fr-BE" sz="2000" b="1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products</a:t>
                      </a:r>
                      <a:r>
                        <a:rPr lang="fr-BE" sz="20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BE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for sale: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A91A76F-E89B-6B54-ECB5-A660D1F34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302570"/>
              </p:ext>
            </p:extLst>
          </p:nvPr>
        </p:nvGraphicFramePr>
        <p:xfrm>
          <a:off x="4515474" y="5447133"/>
          <a:ext cx="7266626" cy="77262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7266626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732941">
                <a:tc>
                  <a:txBody>
                    <a:bodyPr/>
                    <a:lstStyle/>
                    <a:p>
                      <a:pPr marL="800100" marR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“More information, including on the availability of lead-free alternatives, is available at [www.echa.europa.eu]</a:t>
                      </a: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996300B-75EC-E871-0CFA-4F2216F57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804352"/>
              </p:ext>
            </p:extLst>
          </p:nvPr>
        </p:nvGraphicFramePr>
        <p:xfrm>
          <a:off x="4515474" y="6366789"/>
          <a:ext cx="5669050" cy="52878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669050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36508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TP = </a:t>
                      </a:r>
                      <a:r>
                        <a:rPr lang="en-US" sz="20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6 </a:t>
                      </a: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months</a:t>
                      </a: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46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EB30258-D261-96DB-A4F2-81805400A3A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6756" r="20868"/>
          <a:stretch/>
        </p:blipFill>
        <p:spPr>
          <a:xfrm>
            <a:off x="0" y="1"/>
            <a:ext cx="5249917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474" y="689891"/>
            <a:ext cx="6762126" cy="1190767"/>
          </a:xfrm>
        </p:spPr>
        <p:txBody>
          <a:bodyPr anchor="ctr">
            <a:noAutofit/>
          </a:bodyPr>
          <a:lstStyle/>
          <a:p>
            <a:r>
              <a:rPr lang="en-US" kern="0" dirty="0"/>
              <a:t>Labelling requirements</a:t>
            </a:r>
            <a:br>
              <a:rPr lang="en-US" kern="0" dirty="0"/>
            </a:br>
            <a:r>
              <a:rPr lang="en-US" sz="3200" kern="0" dirty="0"/>
              <a:t>- Gunshot or bullets packaging</a:t>
            </a:r>
            <a:endParaRPr lang="en-GB" dirty="0"/>
          </a:p>
        </p:txBody>
      </p:sp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13</a:t>
            </a:fld>
            <a:endParaRPr lang="en-IE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35B103D-8231-3DDF-3333-A96F396DB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12410"/>
              </p:ext>
            </p:extLst>
          </p:nvPr>
        </p:nvGraphicFramePr>
        <p:xfrm>
          <a:off x="4837209" y="2193309"/>
          <a:ext cx="6762126" cy="331770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6762126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22819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Suppliers of gunshot or bullets </a:t>
                      </a: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shall ensure that: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the</a:t>
                      </a: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packaging </a:t>
                      </a: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of those products is labelled with a </a:t>
                      </a: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warning statement</a:t>
                      </a: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: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4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‘WARNING: this product contains lead which is very toxic to the environment and may damage fertility or the unborn child.</a:t>
                      </a:r>
                      <a:endParaRPr lang="en-IE" sz="24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5D92A2-D417-854C-6DAC-BDB71A019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353153"/>
              </p:ext>
            </p:extLst>
          </p:nvPr>
        </p:nvGraphicFramePr>
        <p:xfrm>
          <a:off x="4837209" y="5666009"/>
          <a:ext cx="4186211" cy="52878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4186211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356859"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TP = </a:t>
                      </a: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18 months</a:t>
                      </a: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6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8427BB2-2D41-ABD8-76FF-C55E589DD84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8572" r="17578"/>
          <a:stretch/>
        </p:blipFill>
        <p:spPr>
          <a:xfrm>
            <a:off x="0" y="1"/>
            <a:ext cx="5388429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474" y="647315"/>
            <a:ext cx="6299671" cy="1190767"/>
          </a:xfrm>
        </p:spPr>
        <p:txBody>
          <a:bodyPr anchor="ctr">
            <a:noAutofit/>
          </a:bodyPr>
          <a:lstStyle/>
          <a:p>
            <a:r>
              <a:rPr lang="en-US" kern="0" dirty="0"/>
              <a:t>Marking requirements</a:t>
            </a:r>
            <a:br>
              <a:rPr lang="en-US" kern="0" dirty="0"/>
            </a:br>
            <a:r>
              <a:rPr lang="en-US" sz="3200" kern="0" dirty="0"/>
              <a:t>- individual cartridges or bullets</a:t>
            </a:r>
            <a:endParaRPr lang="en-GB" sz="3200" dirty="0"/>
          </a:p>
        </p:txBody>
      </p:sp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14</a:t>
            </a:fld>
            <a:endParaRPr lang="en-IE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E38D408-EA54-16C0-9E2B-5806B8D55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83835"/>
              </p:ext>
            </p:extLst>
          </p:nvPr>
        </p:nvGraphicFramePr>
        <p:xfrm>
          <a:off x="4555641" y="5064524"/>
          <a:ext cx="2617670" cy="52878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617670">
                  <a:extLst>
                    <a:ext uri="{9D8B030D-6E8A-4147-A177-3AD203B41FA5}">
                      <a16:colId xmlns:a16="http://schemas.microsoft.com/office/drawing/2014/main" val="1019687366"/>
                    </a:ext>
                  </a:extLst>
                </a:gridCol>
              </a:tblGrid>
              <a:tr h="228191"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TP = </a:t>
                      </a:r>
                      <a:r>
                        <a:rPr lang="en-US" sz="24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5 years</a:t>
                      </a:r>
                    </a:p>
                  </a:txBody>
                  <a:tcPr marL="67130" marR="119875" marT="19180" marB="143849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390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52E832-7733-9BE1-D027-1519A47AAC20}"/>
              </a:ext>
            </a:extLst>
          </p:cNvPr>
          <p:cNvSpPr txBox="1"/>
          <p:nvPr/>
        </p:nvSpPr>
        <p:spPr>
          <a:xfrm>
            <a:off x="4515474" y="2209618"/>
            <a:ext cx="6882995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2400" b="1" kern="1200" dirty="0">
                <a:solidFill>
                  <a:srgbClr val="003399"/>
                </a:solidFill>
                <a:latin typeface="+mn-lt"/>
                <a:ea typeface="+mn-ea"/>
              </a:rPr>
              <a:t>Suppliers of gunshot or bullets </a:t>
            </a:r>
            <a:r>
              <a:rPr lang="en-US" sz="2400" kern="1200" dirty="0">
                <a:solidFill>
                  <a:srgbClr val="003399"/>
                </a:solidFill>
                <a:latin typeface="+mn-lt"/>
                <a:ea typeface="+mn-ea"/>
              </a:rPr>
              <a:t>shall ensure that: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b="1" i="0" u="none" strike="noStrike" kern="1200" cap="none" dirty="0">
                <a:solidFill>
                  <a:srgbClr val="003399"/>
                </a:solidFill>
                <a:latin typeface="+mn-lt"/>
                <a:ea typeface="+mn-ea"/>
                <a:cs typeface="Arial"/>
              </a:rPr>
              <a:t>individual bullets or gunshot cartridges </a:t>
            </a:r>
            <a:r>
              <a:rPr lang="en-US" sz="2400" b="0" i="0" u="none" strike="noStrike" kern="1200" cap="none" dirty="0">
                <a:solidFill>
                  <a:srgbClr val="003399"/>
                </a:solidFill>
                <a:latin typeface="+mn-lt"/>
                <a:ea typeface="+mn-ea"/>
                <a:cs typeface="Arial"/>
              </a:rPr>
              <a:t>are clearly, visibly and indelibly labelled with the marking: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2400" kern="1200" dirty="0">
                <a:solidFill>
                  <a:srgbClr val="003399"/>
                </a:solidFill>
                <a:latin typeface="+mn-lt"/>
                <a:ea typeface="+mn-ea"/>
              </a:rPr>
              <a:t>		</a:t>
            </a:r>
            <a:r>
              <a:rPr lang="en-US" sz="2400" b="1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‘Pb’</a:t>
            </a:r>
            <a:endParaRPr lang="en-IE" sz="2400" b="1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11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B4AE2D7-14ED-4838-F679-899169632C8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4028" r="240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15</a:t>
            </a:fld>
            <a:endParaRPr lang="en-IE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EDA16B8-BCBF-05E6-C102-06F8A4A43849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041339491"/>
              </p:ext>
            </p:extLst>
          </p:nvPr>
        </p:nvGraphicFramePr>
        <p:xfrm>
          <a:off x="4901574" y="1575033"/>
          <a:ext cx="6150054" cy="4983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0054">
                  <a:extLst>
                    <a:ext uri="{9D8B030D-6E8A-4147-A177-3AD203B41FA5}">
                      <a16:colId xmlns:a16="http://schemas.microsoft.com/office/drawing/2014/main" val="1584450430"/>
                    </a:ext>
                  </a:extLst>
                </a:gridCol>
              </a:tblGrid>
              <a:tr h="4983421"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authorise an outdoor sports shooting range for use with </a:t>
                      </a:r>
                      <a:r>
                        <a:rPr lang="en-GB" sz="22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gunshot</a:t>
                      </a: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only following </a:t>
                      </a:r>
                      <a:r>
                        <a:rPr lang="en-GB" sz="22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verification that RMM are in place</a:t>
                      </a: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endParaRPr lang="en-IE" sz="22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make publicly available the</a:t>
                      </a:r>
                      <a:r>
                        <a:rPr lang="en-GB" sz="22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instructions and procedure for authorising</a:t>
                      </a: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 sports shooting ranges (for use with gunshot)</a:t>
                      </a:r>
                      <a:endParaRPr lang="en-IE" sz="22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make publicly available a </a:t>
                      </a:r>
                      <a:r>
                        <a:rPr lang="en-GB" sz="22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list of authorised sports shooting ranges</a:t>
                      </a:r>
                      <a:endParaRPr lang="en-IE" sz="2200" b="1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200" b="1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report amount of gunshot supplied and recovered </a:t>
                      </a:r>
                      <a:r>
                        <a:rPr lang="en-GB" sz="22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</a:rPr>
                        <a:t>on their territory to the Agency every 5 years</a:t>
                      </a:r>
                      <a:endParaRPr lang="en-IE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7730" marR="11773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9397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74" y="589046"/>
            <a:ext cx="5204122" cy="717240"/>
          </a:xfrm>
        </p:spPr>
        <p:txBody>
          <a:bodyPr anchor="ctr">
            <a:normAutofit/>
          </a:bodyPr>
          <a:lstStyle/>
          <a:p>
            <a:r>
              <a:rPr lang="en-GB" dirty="0"/>
              <a:t>MS obligations</a:t>
            </a:r>
          </a:p>
        </p:txBody>
      </p:sp>
    </p:spTree>
    <p:extLst>
      <p:ext uri="{BB962C8B-B14F-4D97-AF65-F5344CB8AC3E}">
        <p14:creationId xmlns:p14="http://schemas.microsoft.com/office/powerpoint/2010/main" val="289870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EAFF15A-8837-FEA9-761F-10A23DD1A88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3665" r="23665"/>
          <a:stretch>
            <a:fillRect/>
          </a:stretch>
        </p:blipFill>
        <p:spPr>
          <a:xfrm>
            <a:off x="6804025" y="0"/>
            <a:ext cx="538797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9" y="281220"/>
            <a:ext cx="3657500" cy="717240"/>
          </a:xfrm>
        </p:spPr>
        <p:txBody>
          <a:bodyPr anchor="ctr">
            <a:normAutofit/>
          </a:bodyPr>
          <a:lstStyle/>
          <a:p>
            <a:r>
              <a:rPr lang="en-GB" dirty="0"/>
              <a:t>Out of scope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ECB4EBC-0588-B715-97C0-3ED5FF64133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064395176"/>
              </p:ext>
            </p:extLst>
          </p:nvPr>
        </p:nvGraphicFramePr>
        <p:xfrm>
          <a:off x="465319" y="1176551"/>
          <a:ext cx="7865881" cy="509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5881">
                  <a:extLst>
                    <a:ext uri="{9D8B030D-6E8A-4147-A177-3AD203B41FA5}">
                      <a16:colId xmlns:a16="http://schemas.microsoft.com/office/drawing/2014/main" val="2473770310"/>
                    </a:ext>
                  </a:extLst>
                </a:gridCol>
              </a:tblGrid>
              <a:tr h="5098125"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Indoor shooting;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Police, law enforcement and other security applications;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Military and defence applications;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Protection of critical infrastructure, commercial shipping or high-value convoys;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Protection of public buildings and public space;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Self-defence 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Technical testing and proofing of guns and ammunition;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Testing and development of materials and products for ballistic protection;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Forensic analysis;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Historical and technical research or investigation;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Primers and wads</a:t>
                      </a:r>
                      <a:endParaRPr lang="en-IE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121257" marR="12125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36652"/>
                  </a:ext>
                </a:extLst>
              </a:tr>
            </a:tbl>
          </a:graphicData>
        </a:graphic>
      </p:graphicFrame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98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972960"/>
            <a:ext cx="10515600" cy="1020337"/>
          </a:xfrm>
        </p:spPr>
        <p:txBody>
          <a:bodyPr/>
          <a:lstStyle/>
          <a:p>
            <a:r>
              <a:rPr lang="en-US" sz="8000" dirty="0"/>
              <a:t>Thank you</a:t>
            </a:r>
            <a:endParaRPr lang="en-GB" sz="8000" dirty="0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053211"/>
            <a:ext cx="894101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P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hotos used in slides 4 to 15 are from Adobe Stock (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https://stock.adobe.com/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) </a:t>
            </a:r>
            <a:endParaRPr sz="1200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17"/>
            <a:ext cx="10515600" cy="816904"/>
          </a:xfrm>
        </p:spPr>
        <p:txBody>
          <a:bodyPr/>
          <a:lstStyle/>
          <a:p>
            <a:r>
              <a:rPr lang="en-GB" dirty="0"/>
              <a:t>Scope - Ammunitions and fishing tackle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64" y="6360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2</a:t>
            </a:fld>
            <a:endParaRPr lang="en-IE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E23BA7-2068-F7F7-F0E1-6A2E9D87F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" y="1979376"/>
            <a:ext cx="1450897" cy="11302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F15EE2-4131-19A8-FF96-FF92A779E058}"/>
              </a:ext>
            </a:extLst>
          </p:cNvPr>
          <p:cNvSpPr txBox="1">
            <a:spLocks noChangeAspect="1"/>
          </p:cNvSpPr>
          <p:nvPr/>
        </p:nvSpPr>
        <p:spPr>
          <a:xfrm>
            <a:off x="4109470" y="1202199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u="sng" dirty="0"/>
              <a:t>Ammunition</a:t>
            </a:r>
            <a:endParaRPr lang="en-GB" sz="2400" b="1" u="sng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488097-4513-8A7E-2FD9-EB6ED54FA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48" y="1905711"/>
            <a:ext cx="1094415" cy="11688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526F74-34BF-6EA5-DBFD-62A2961F1886}"/>
              </a:ext>
            </a:extLst>
          </p:cNvPr>
          <p:cNvSpPr txBox="1">
            <a:spLocks noChangeAspect="1"/>
          </p:cNvSpPr>
          <p:nvPr/>
        </p:nvSpPr>
        <p:spPr>
          <a:xfrm>
            <a:off x="7751745" y="2343322"/>
            <a:ext cx="8130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/>
              <a:t>Bullet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B2A0F3-66C0-F9DA-FE27-E937852D9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73" y="3608599"/>
            <a:ext cx="1059441" cy="709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615AB1-9E05-E536-EB00-FFD81F60A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27" y="3638841"/>
            <a:ext cx="2711335" cy="75173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505A957-6930-9F20-8851-09891C875EF1}"/>
              </a:ext>
            </a:extLst>
          </p:cNvPr>
          <p:cNvSpPr>
            <a:spLocks noChangeAspect="1"/>
          </p:cNvSpPr>
          <p:nvPr/>
        </p:nvSpPr>
        <p:spPr>
          <a:xfrm>
            <a:off x="779053" y="1136470"/>
            <a:ext cx="8936182" cy="337022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EC3960-43F9-CBD1-5AB5-65A9F0D04621}"/>
              </a:ext>
            </a:extLst>
          </p:cNvPr>
          <p:cNvSpPr>
            <a:spLocks noChangeAspect="1"/>
          </p:cNvSpPr>
          <p:nvPr/>
        </p:nvSpPr>
        <p:spPr>
          <a:xfrm>
            <a:off x="958017" y="1753954"/>
            <a:ext cx="3422073" cy="2636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C43209-89C3-D4F4-4D2B-41BA423FB40D}"/>
              </a:ext>
            </a:extLst>
          </p:cNvPr>
          <p:cNvSpPr>
            <a:spLocks noChangeAspect="1"/>
          </p:cNvSpPr>
          <p:nvPr/>
        </p:nvSpPr>
        <p:spPr>
          <a:xfrm>
            <a:off x="1664729" y="3176181"/>
            <a:ext cx="193514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BE" dirty="0"/>
              <a:t>For use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shotguns</a:t>
            </a:r>
            <a:endParaRPr lang="fr-B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61E578-ABEF-8E87-4446-E2B3F2664625}"/>
              </a:ext>
            </a:extLst>
          </p:cNvPr>
          <p:cNvSpPr>
            <a:spLocks noChangeAspect="1"/>
          </p:cNvSpPr>
          <p:nvPr/>
        </p:nvSpPr>
        <p:spPr>
          <a:xfrm>
            <a:off x="5584312" y="1753953"/>
            <a:ext cx="3756211" cy="2636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6F1D02-BA85-2ECA-B3A0-587B1C3898F2}"/>
              </a:ext>
            </a:extLst>
          </p:cNvPr>
          <p:cNvSpPr>
            <a:spLocks noChangeAspect="1"/>
          </p:cNvSpPr>
          <p:nvPr/>
        </p:nvSpPr>
        <p:spPr>
          <a:xfrm>
            <a:off x="5700473" y="3175398"/>
            <a:ext cx="354032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/>
              <a:t>For use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pistol</a:t>
            </a:r>
            <a:r>
              <a:rPr lang="fr-BE" dirty="0"/>
              <a:t>, rifle, </a:t>
            </a:r>
            <a:r>
              <a:rPr lang="fr-BE" dirty="0" err="1"/>
              <a:t>carbin</a:t>
            </a:r>
            <a:r>
              <a:rPr lang="fr-BE" dirty="0"/>
              <a:t>, </a:t>
            </a:r>
            <a:r>
              <a:rPr lang="fr-BE" dirty="0" err="1"/>
              <a:t>etc</a:t>
            </a:r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1A1C44-BE04-219B-5865-30143ACE5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87" y="3594831"/>
            <a:ext cx="2197158" cy="6588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29E5507-4257-FDB8-D3EA-1C08A24438CF}"/>
              </a:ext>
            </a:extLst>
          </p:cNvPr>
          <p:cNvSpPr>
            <a:spLocks noChangeAspect="1"/>
          </p:cNvSpPr>
          <p:nvPr/>
        </p:nvSpPr>
        <p:spPr>
          <a:xfrm>
            <a:off x="767150" y="4596779"/>
            <a:ext cx="8936182" cy="2123468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770ACB-59E9-FE84-CEE4-5DC210E73DDB}"/>
              </a:ext>
            </a:extLst>
          </p:cNvPr>
          <p:cNvSpPr txBox="1">
            <a:spLocks noChangeAspect="1"/>
          </p:cNvSpPr>
          <p:nvPr/>
        </p:nvSpPr>
        <p:spPr>
          <a:xfrm>
            <a:off x="4030370" y="4596779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u="sng" dirty="0"/>
              <a:t>Fishing Tackle</a:t>
            </a:r>
            <a:endParaRPr lang="en-GB" sz="2400" b="1" u="sng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9F5B4A-0BDC-C41B-502A-5795AC3C12D9}"/>
              </a:ext>
            </a:extLst>
          </p:cNvPr>
          <p:cNvSpPr>
            <a:spLocks noChangeAspect="1"/>
          </p:cNvSpPr>
          <p:nvPr/>
        </p:nvSpPr>
        <p:spPr>
          <a:xfrm>
            <a:off x="1954717" y="5105772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/>
              <a:t>Wire</a:t>
            </a:r>
            <a:endParaRPr lang="en-GB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B99B84-DDD3-F1C2-A194-D64B751F71D0}"/>
              </a:ext>
            </a:extLst>
          </p:cNvPr>
          <p:cNvSpPr>
            <a:spLocks noChangeAspect="1"/>
          </p:cNvSpPr>
          <p:nvPr/>
        </p:nvSpPr>
        <p:spPr>
          <a:xfrm>
            <a:off x="4617230" y="5070549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/>
              <a:t>Sinkers</a:t>
            </a:r>
            <a:endParaRPr lang="en-GB" sz="16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9A1B62B-146F-0D5A-0E41-EDD797AC9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26" y="5390944"/>
            <a:ext cx="1709193" cy="122492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ADBA5E-368D-EA48-440E-086DD752E8A4}"/>
              </a:ext>
            </a:extLst>
          </p:cNvPr>
          <p:cNvSpPr>
            <a:spLocks noChangeAspect="1"/>
          </p:cNvSpPr>
          <p:nvPr/>
        </p:nvSpPr>
        <p:spPr>
          <a:xfrm>
            <a:off x="7757069" y="511642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/>
              <a:t>Lure</a:t>
            </a:r>
            <a:endParaRPr lang="en-GB" sz="16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8B45CD8-B05A-99B1-D1BB-F7B5CE701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33" y="5446589"/>
            <a:ext cx="1971675" cy="10953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857134-CE61-9D46-0977-DD28B67AB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4959" r="27245"/>
          <a:stretch/>
        </p:blipFill>
        <p:spPr>
          <a:xfrm>
            <a:off x="3325376" y="1818748"/>
            <a:ext cx="987162" cy="12908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9F0C64-D6A0-F175-EEFF-11239AFC0A4E}"/>
              </a:ext>
            </a:extLst>
          </p:cNvPr>
          <p:cNvSpPr txBox="1">
            <a:spLocks noChangeAspect="1"/>
          </p:cNvSpPr>
          <p:nvPr/>
        </p:nvSpPr>
        <p:spPr>
          <a:xfrm>
            <a:off x="2169065" y="2545987"/>
            <a:ext cx="13276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/>
              <a:t>Shot</a:t>
            </a:r>
          </a:p>
          <a:p>
            <a:pPr algn="ctr"/>
            <a:r>
              <a:rPr lang="fr-BE" sz="1600" b="1" dirty="0"/>
              <a:t>(</a:t>
            </a:r>
            <a:r>
              <a:rPr lang="fr-BE" sz="1600" b="1" dirty="0" err="1"/>
              <a:t>inc.</a:t>
            </a:r>
            <a:r>
              <a:rPr lang="fr-BE" sz="1600" b="1" dirty="0"/>
              <a:t> </a:t>
            </a:r>
            <a:r>
              <a:rPr lang="fr-BE" sz="1600" b="1" dirty="0" err="1"/>
              <a:t>slugs</a:t>
            </a:r>
            <a:r>
              <a:rPr lang="fr-BE" sz="1600" b="1" dirty="0"/>
              <a:t>)</a:t>
            </a:r>
            <a:r>
              <a:rPr lang="fr-BE" sz="1600" dirty="0"/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33DB77-942E-E812-0D9D-2E147BD09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449" y="5522238"/>
            <a:ext cx="1559423" cy="11362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58B3D05-3B35-1C7F-38CB-DE54F4010BC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7189" t="50000"/>
          <a:stretch/>
        </p:blipFill>
        <p:spPr>
          <a:xfrm>
            <a:off x="2694353" y="5590689"/>
            <a:ext cx="832943" cy="95127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F6F95FB-1C0E-42F2-7E08-A198ED00F5E7}"/>
              </a:ext>
            </a:extLst>
          </p:cNvPr>
          <p:cNvSpPr>
            <a:spLocks noChangeAspect="1"/>
          </p:cNvSpPr>
          <p:nvPr/>
        </p:nvSpPr>
        <p:spPr>
          <a:xfrm>
            <a:off x="1112957" y="5422810"/>
            <a:ext cx="2501897" cy="116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358992-0B66-5BEA-59D5-2A294C269F3B}"/>
              </a:ext>
            </a:extLst>
          </p:cNvPr>
          <p:cNvSpPr txBox="1"/>
          <p:nvPr/>
        </p:nvSpPr>
        <p:spPr>
          <a:xfrm>
            <a:off x="9875520" y="2873829"/>
            <a:ext cx="1907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chemeClr val="tx2"/>
                </a:solidFill>
              </a:rPr>
              <a:t>Containing</a:t>
            </a:r>
            <a:r>
              <a:rPr lang="fr-BE" sz="2400" dirty="0">
                <a:solidFill>
                  <a:schemeClr val="tx2"/>
                </a:solidFill>
              </a:rPr>
              <a:t> </a:t>
            </a:r>
            <a:r>
              <a:rPr lang="fr-BE" sz="2400" b="1" u="sng" dirty="0">
                <a:solidFill>
                  <a:schemeClr val="tx2"/>
                </a:solidFill>
              </a:rPr>
              <a:t>1% lead </a:t>
            </a:r>
          </a:p>
          <a:p>
            <a:r>
              <a:rPr lang="fr-BE" sz="2400" b="1" u="sng" dirty="0">
                <a:solidFill>
                  <a:schemeClr val="tx2"/>
                </a:solidFill>
              </a:rPr>
              <a:t>or more</a:t>
            </a:r>
            <a:endParaRPr lang="en-IE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512D-DE9A-4265-4A42-E703C684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 of lead ammo/fishing tackle</a:t>
            </a:r>
            <a:br>
              <a:rPr lang="en-GB" dirty="0"/>
            </a:br>
            <a:r>
              <a:rPr lang="en-GB" sz="3200" dirty="0"/>
              <a:t>General approach</a:t>
            </a:r>
            <a:endParaRPr lang="en-IE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260DD-8248-A9AC-EB4D-7BA25DAAF2CE}"/>
              </a:ext>
            </a:extLst>
          </p:cNvPr>
          <p:cNvSpPr/>
          <p:nvPr/>
        </p:nvSpPr>
        <p:spPr>
          <a:xfrm>
            <a:off x="4176611" y="1674009"/>
            <a:ext cx="4567276" cy="369332"/>
          </a:xfrm>
          <a:prstGeom prst="rect">
            <a:avLst/>
          </a:prstGeom>
          <a:ln>
            <a:solidFill>
              <a:srgbClr val="0F5494"/>
            </a:solidFill>
          </a:ln>
        </p:spPr>
        <p:txBody>
          <a:bodyPr wrap="none">
            <a:spAutoFit/>
          </a:bodyPr>
          <a:lstStyle/>
          <a:p>
            <a:r>
              <a:rPr lang="en-US" sz="1800" b="1" kern="0" dirty="0">
                <a:solidFill>
                  <a:srgbClr val="0F5494"/>
                </a:solidFill>
                <a:latin typeface="Verdana"/>
              </a:rPr>
              <a:t>Use of product = release of lead? </a:t>
            </a:r>
            <a:endParaRPr lang="en-GB" sz="1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D5EE-17DB-450B-4734-5FADBA9FF6CF}"/>
              </a:ext>
            </a:extLst>
          </p:cNvPr>
          <p:cNvSpPr/>
          <p:nvPr/>
        </p:nvSpPr>
        <p:spPr>
          <a:xfrm>
            <a:off x="1384686" y="2538961"/>
            <a:ext cx="318228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High emissions (not preventable)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1ECDB-CE73-8EDA-B618-ED58D6E9BEBD}"/>
              </a:ext>
            </a:extLst>
          </p:cNvPr>
          <p:cNvSpPr/>
          <p:nvPr/>
        </p:nvSpPr>
        <p:spPr>
          <a:xfrm>
            <a:off x="6198546" y="2538961"/>
            <a:ext cx="2254143" cy="338554"/>
          </a:xfrm>
          <a:prstGeom prst="rect">
            <a:avLst/>
          </a:prstGeom>
          <a:ln>
            <a:solidFill>
              <a:srgbClr val="248C24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248C24"/>
                </a:solidFill>
                <a:latin typeface="Verdana"/>
              </a:rPr>
              <a:t>No or low emissions</a:t>
            </a:r>
            <a:endParaRPr lang="en-GB" sz="1600" dirty="0">
              <a:solidFill>
                <a:srgbClr val="248C2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4994B-46E9-E105-942C-D726B64C20B4}"/>
              </a:ext>
            </a:extLst>
          </p:cNvPr>
          <p:cNvSpPr/>
          <p:nvPr/>
        </p:nvSpPr>
        <p:spPr>
          <a:xfrm>
            <a:off x="2459879" y="3486239"/>
            <a:ext cx="1018227" cy="33855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FF0000"/>
                </a:solidFill>
                <a:latin typeface="Verdana"/>
              </a:rPr>
              <a:t>Use ban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64CF4B-31E6-D9F0-CEEF-20911A350D6A}"/>
              </a:ext>
            </a:extLst>
          </p:cNvPr>
          <p:cNvCxnSpPr>
            <a:stCxn id="4" idx="2"/>
          </p:cNvCxnSpPr>
          <p:nvPr/>
        </p:nvCxnSpPr>
        <p:spPr bwMode="auto">
          <a:xfrm flipH="1">
            <a:off x="4001272" y="2043341"/>
            <a:ext cx="2458977" cy="27925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4B229C-DF6F-3A90-2920-5765817EFD13}"/>
              </a:ext>
            </a:extLst>
          </p:cNvPr>
          <p:cNvCxnSpPr>
            <a:stCxn id="4" idx="2"/>
            <a:endCxn id="4" idx="2"/>
          </p:cNvCxnSpPr>
          <p:nvPr/>
        </p:nvCxnSpPr>
        <p:spPr bwMode="auto">
          <a:xfrm>
            <a:off x="6460249" y="2043341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Elbow Connector 19">
            <a:extLst>
              <a:ext uri="{FF2B5EF4-FFF2-40B4-BE49-F238E27FC236}">
                <a16:creationId xmlns:a16="http://schemas.microsoft.com/office/drawing/2014/main" id="{D4468117-8F2D-43C0-EEE9-972906C49449}"/>
              </a:ext>
            </a:extLst>
          </p:cNvPr>
          <p:cNvCxnSpPr>
            <a:stCxn id="4" idx="2"/>
            <a:endCxn id="5" idx="0"/>
          </p:cNvCxnSpPr>
          <p:nvPr/>
        </p:nvCxnSpPr>
        <p:spPr bwMode="auto">
          <a:xfrm rot="5400000">
            <a:off x="4470228" y="548940"/>
            <a:ext cx="495620" cy="3484422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C9681-30ED-5B26-08E6-5DE9CF8A5E94}"/>
              </a:ext>
            </a:extLst>
          </p:cNvPr>
          <p:cNvCxnSpPr/>
          <p:nvPr/>
        </p:nvCxnSpPr>
        <p:spPr bwMode="auto">
          <a:xfrm>
            <a:off x="4918472" y="2182967"/>
            <a:ext cx="0" cy="35599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1772B5-5469-622F-33BB-2BED0B37AC17}"/>
              </a:ext>
            </a:extLst>
          </p:cNvPr>
          <p:cNvCxnSpPr>
            <a:stCxn id="4" idx="2"/>
          </p:cNvCxnSpPr>
          <p:nvPr/>
        </p:nvCxnSpPr>
        <p:spPr bwMode="auto">
          <a:xfrm flipH="1">
            <a:off x="6172510" y="2043341"/>
            <a:ext cx="287739" cy="68028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lbow Connector 37">
            <a:extLst>
              <a:ext uri="{FF2B5EF4-FFF2-40B4-BE49-F238E27FC236}">
                <a16:creationId xmlns:a16="http://schemas.microsoft.com/office/drawing/2014/main" id="{FFE52F68-CC5F-384A-D621-066D15336BE0}"/>
              </a:ext>
            </a:extLst>
          </p:cNvPr>
          <p:cNvCxnSpPr>
            <a:stCxn id="4" idx="2"/>
            <a:endCxn id="5" idx="0"/>
          </p:cNvCxnSpPr>
          <p:nvPr/>
        </p:nvCxnSpPr>
        <p:spPr bwMode="auto">
          <a:xfrm rot="5400000">
            <a:off x="4470228" y="548940"/>
            <a:ext cx="495620" cy="348442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7DB90-D0CB-E1FF-4AFB-D2550F9FE451}"/>
              </a:ext>
            </a:extLst>
          </p:cNvPr>
          <p:cNvSpPr/>
          <p:nvPr/>
        </p:nvSpPr>
        <p:spPr>
          <a:xfrm>
            <a:off x="2160463" y="5613043"/>
            <a:ext cx="9251308" cy="338554"/>
          </a:xfrm>
          <a:prstGeom prst="rect">
            <a:avLst/>
          </a:prstGeom>
          <a:ln w="57150">
            <a:solidFill>
              <a:srgbClr val="0356B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rgbClr val="0356B1"/>
                </a:solidFill>
                <a:latin typeface="Verdana"/>
              </a:rPr>
              <a:t>Information, labelling and </a:t>
            </a:r>
            <a:r>
              <a:rPr lang="en-US" sz="1600" dirty="0">
                <a:solidFill>
                  <a:srgbClr val="0356B1"/>
                </a:solidFill>
                <a:latin typeface="Verdana"/>
              </a:rPr>
              <a:t>marking</a:t>
            </a:r>
            <a:r>
              <a:rPr lang="en-US" sz="1600" kern="0" dirty="0">
                <a:solidFill>
                  <a:srgbClr val="0356B1"/>
                </a:solidFill>
                <a:latin typeface="Verdana"/>
              </a:rPr>
              <a:t> requirements</a:t>
            </a:r>
            <a:endParaRPr lang="en-GB" sz="1600" dirty="0">
              <a:solidFill>
                <a:srgbClr val="0356B1"/>
              </a:solidFill>
            </a:endParaRPr>
          </a:p>
        </p:txBody>
      </p:sp>
      <p:cxnSp>
        <p:nvCxnSpPr>
          <p:cNvPr id="18" name="Elbow Connector 41">
            <a:extLst>
              <a:ext uri="{FF2B5EF4-FFF2-40B4-BE49-F238E27FC236}">
                <a16:creationId xmlns:a16="http://schemas.microsoft.com/office/drawing/2014/main" id="{ADC79D76-5A07-E7AE-2FA5-682E66781AA8}"/>
              </a:ext>
            </a:extLst>
          </p:cNvPr>
          <p:cNvCxnSpPr>
            <a:stCxn id="6" idx="2"/>
          </p:cNvCxnSpPr>
          <p:nvPr/>
        </p:nvCxnSpPr>
        <p:spPr bwMode="auto">
          <a:xfrm rot="5400000">
            <a:off x="6160700" y="2851217"/>
            <a:ext cx="1138620" cy="1191217"/>
          </a:xfrm>
          <a:prstGeom prst="bentConnector2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48">
            <a:extLst>
              <a:ext uri="{FF2B5EF4-FFF2-40B4-BE49-F238E27FC236}">
                <a16:creationId xmlns:a16="http://schemas.microsoft.com/office/drawing/2014/main" id="{46D7625B-96C4-EE8B-960D-09EA51F63C7B}"/>
              </a:ext>
            </a:extLst>
          </p:cNvPr>
          <p:cNvCxnSpPr>
            <a:stCxn id="6" idx="2"/>
            <a:endCxn id="20" idx="0"/>
          </p:cNvCxnSpPr>
          <p:nvPr/>
        </p:nvCxnSpPr>
        <p:spPr bwMode="auto">
          <a:xfrm flipH="1">
            <a:off x="7324582" y="2877515"/>
            <a:ext cx="1036" cy="6209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D0BB-21C5-C742-0A7E-B6881D26B1E4}"/>
              </a:ext>
            </a:extLst>
          </p:cNvPr>
          <p:cNvSpPr/>
          <p:nvPr/>
        </p:nvSpPr>
        <p:spPr>
          <a:xfrm>
            <a:off x="6636733" y="3498498"/>
            <a:ext cx="1375698" cy="584775"/>
          </a:xfrm>
          <a:prstGeom prst="rect">
            <a:avLst/>
          </a:prstGeom>
          <a:ln w="57150">
            <a:solidFill>
              <a:srgbClr val="248C24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248C24"/>
                </a:solidFill>
                <a:latin typeface="Verdana"/>
              </a:rPr>
              <a:t>Permanent </a:t>
            </a:r>
          </a:p>
          <a:p>
            <a:r>
              <a:rPr lang="en-US" sz="1600" kern="0" dirty="0">
                <a:solidFill>
                  <a:srgbClr val="248C24"/>
                </a:solidFill>
                <a:latin typeface="Verdana"/>
              </a:rPr>
              <a:t>derogation</a:t>
            </a:r>
            <a:endParaRPr lang="en-GB" sz="1600" dirty="0">
              <a:solidFill>
                <a:srgbClr val="248C2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E6289B-909F-79FF-C80A-3D6B2293A565}"/>
              </a:ext>
            </a:extLst>
          </p:cNvPr>
          <p:cNvSpPr/>
          <p:nvPr/>
        </p:nvSpPr>
        <p:spPr>
          <a:xfrm>
            <a:off x="2228091" y="4847976"/>
            <a:ext cx="145905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kern="0" dirty="0">
                <a:latin typeface="Verdana"/>
              </a:rPr>
              <a:t>Transitional </a:t>
            </a:r>
          </a:p>
          <a:p>
            <a:pPr algn="ctr"/>
            <a:r>
              <a:rPr lang="en-US" sz="1600" kern="0" dirty="0">
                <a:latin typeface="Verdana"/>
              </a:rPr>
              <a:t>periods</a:t>
            </a:r>
            <a:endParaRPr lang="en-GB" sz="1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1D39B0-04E8-D3D9-3D09-4C73B388FAFC}"/>
              </a:ext>
            </a:extLst>
          </p:cNvPr>
          <p:cNvSpPr/>
          <p:nvPr/>
        </p:nvSpPr>
        <p:spPr>
          <a:xfrm>
            <a:off x="726617" y="3178198"/>
            <a:ext cx="1048345" cy="104834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1E51269-E046-AC19-4476-98A9F226CD43}"/>
              </a:ext>
            </a:extLst>
          </p:cNvPr>
          <p:cNvSpPr/>
          <p:nvPr/>
        </p:nvSpPr>
        <p:spPr>
          <a:xfrm>
            <a:off x="4614837" y="3144383"/>
            <a:ext cx="1119245" cy="104834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 cap="flat" cmpd="sng" algn="ctr">
            <a:solidFill>
              <a:srgbClr val="248C24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 sz="1600"/>
          </a:p>
        </p:txBody>
      </p:sp>
      <p:cxnSp>
        <p:nvCxnSpPr>
          <p:cNvPr id="24" name="Elbow Connector 59">
            <a:extLst>
              <a:ext uri="{FF2B5EF4-FFF2-40B4-BE49-F238E27FC236}">
                <a16:creationId xmlns:a16="http://schemas.microsoft.com/office/drawing/2014/main" id="{71220540-A680-CA64-5E67-B233FEC54FE8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 bwMode="auto">
          <a:xfrm flipH="1">
            <a:off x="2968993" y="2877515"/>
            <a:ext cx="6834" cy="6087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40">
            <a:extLst>
              <a:ext uri="{FF2B5EF4-FFF2-40B4-BE49-F238E27FC236}">
                <a16:creationId xmlns:a16="http://schemas.microsoft.com/office/drawing/2014/main" id="{36E4559A-B1D9-CBA9-61FA-C5CCE19A4E3C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 bwMode="auto">
          <a:xfrm rot="16200000" flipH="1">
            <a:off x="6645123" y="1858466"/>
            <a:ext cx="495620" cy="86536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id="{A6FD1C07-5E7B-184E-FFB2-24C48602E123}"/>
              </a:ext>
            </a:extLst>
          </p:cNvPr>
          <p:cNvCxnSpPr>
            <a:cxnSpLocks/>
            <a:stCxn id="4" idx="2"/>
            <a:endCxn id="53" idx="0"/>
          </p:cNvCxnSpPr>
          <p:nvPr/>
        </p:nvCxnSpPr>
        <p:spPr bwMode="auto">
          <a:xfrm rot="16200000" flipH="1">
            <a:off x="8203297" y="300293"/>
            <a:ext cx="479200" cy="396529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Elbow Connector 48">
            <a:extLst>
              <a:ext uri="{FF2B5EF4-FFF2-40B4-BE49-F238E27FC236}">
                <a16:creationId xmlns:a16="http://schemas.microsoft.com/office/drawing/2014/main" id="{A65CEE9C-679F-25F1-6775-8374CE43F04D}"/>
              </a:ext>
            </a:extLst>
          </p:cNvPr>
          <p:cNvCxnSpPr>
            <a:cxnSpLocks/>
            <a:stCxn id="53" idx="2"/>
            <a:endCxn id="49" idx="0"/>
          </p:cNvCxnSpPr>
          <p:nvPr/>
        </p:nvCxnSpPr>
        <p:spPr bwMode="auto">
          <a:xfrm>
            <a:off x="10425545" y="2861095"/>
            <a:ext cx="3591" cy="6075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D943B14-BCD4-09DC-D914-F71B57AC1ED2}"/>
              </a:ext>
            </a:extLst>
          </p:cNvPr>
          <p:cNvSpPr/>
          <p:nvPr/>
        </p:nvSpPr>
        <p:spPr>
          <a:xfrm>
            <a:off x="9768538" y="3468600"/>
            <a:ext cx="1321196" cy="338554"/>
          </a:xfrm>
          <a:prstGeom prst="rect">
            <a:avLst/>
          </a:prstGeom>
          <a:ln w="57150">
            <a:solidFill>
              <a:srgbClr val="248C24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248C24"/>
                </a:solidFill>
                <a:latin typeface="Verdana"/>
              </a:rPr>
              <a:t>Derogation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6665F6-C029-FF4A-DEEC-D109D5166BC6}"/>
              </a:ext>
            </a:extLst>
          </p:cNvPr>
          <p:cNvSpPr/>
          <p:nvPr/>
        </p:nvSpPr>
        <p:spPr>
          <a:xfrm>
            <a:off x="9183057" y="2522541"/>
            <a:ext cx="2484976" cy="338554"/>
          </a:xfrm>
          <a:prstGeom prst="rect">
            <a:avLst/>
          </a:prstGeom>
          <a:ln>
            <a:solidFill>
              <a:srgbClr val="248C24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48C24"/>
                </a:solidFill>
                <a:latin typeface="Verdana"/>
              </a:rPr>
              <a:t>P</a:t>
            </a:r>
            <a:r>
              <a:rPr lang="en-US" sz="1600" kern="0" dirty="0">
                <a:solidFill>
                  <a:srgbClr val="248C24"/>
                </a:solidFill>
                <a:latin typeface="Verdana"/>
              </a:rPr>
              <a:t>reventable emissions</a:t>
            </a:r>
            <a:endParaRPr lang="en-GB" sz="1600" dirty="0">
              <a:solidFill>
                <a:srgbClr val="248C24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81541D-C751-F56D-2795-F76315A48910}"/>
              </a:ext>
            </a:extLst>
          </p:cNvPr>
          <p:cNvSpPr/>
          <p:nvPr/>
        </p:nvSpPr>
        <p:spPr>
          <a:xfrm>
            <a:off x="6296297" y="4887505"/>
            <a:ext cx="530642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latin typeface="Verdana"/>
              </a:rPr>
              <a:t>Review after 10 years </a:t>
            </a:r>
            <a:r>
              <a:rPr lang="en-US" sz="1600" dirty="0">
                <a:latin typeface="Verdana"/>
              </a:rPr>
              <a:t>(certain derogations only)</a:t>
            </a:r>
            <a:endParaRPr lang="en-GB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FF85BD-B4AE-8354-0CF1-82C95E75916C}"/>
              </a:ext>
            </a:extLst>
          </p:cNvPr>
          <p:cNvSpPr/>
          <p:nvPr/>
        </p:nvSpPr>
        <p:spPr>
          <a:xfrm>
            <a:off x="9123108" y="4440346"/>
            <a:ext cx="148149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latin typeface="Verdana"/>
              </a:rPr>
              <a:t>Time-limited</a:t>
            </a:r>
            <a:endParaRPr lang="en-GB" sz="16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10A41A-AC95-5831-9F11-F575C8360597}"/>
              </a:ext>
            </a:extLst>
          </p:cNvPr>
          <p:cNvSpPr/>
          <p:nvPr/>
        </p:nvSpPr>
        <p:spPr>
          <a:xfrm>
            <a:off x="10738189" y="4440346"/>
            <a:ext cx="67358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>
                <a:latin typeface="Verdana"/>
              </a:rPr>
              <a:t>RMM</a:t>
            </a:r>
            <a:endParaRPr lang="en-GB" sz="1600" dirty="0"/>
          </a:p>
        </p:txBody>
      </p:sp>
      <p:cxnSp>
        <p:nvCxnSpPr>
          <p:cNvPr id="59" name="Elbow Connector 59">
            <a:extLst>
              <a:ext uri="{FF2B5EF4-FFF2-40B4-BE49-F238E27FC236}">
                <a16:creationId xmlns:a16="http://schemas.microsoft.com/office/drawing/2014/main" id="{C1B29491-F24F-2AB6-DF06-B1494A62852A}"/>
              </a:ext>
            </a:extLst>
          </p:cNvPr>
          <p:cNvCxnSpPr>
            <a:cxnSpLocks/>
            <a:stCxn id="49" idx="2"/>
            <a:endCxn id="57" idx="0"/>
          </p:cNvCxnSpPr>
          <p:nvPr/>
        </p:nvCxnSpPr>
        <p:spPr bwMode="auto">
          <a:xfrm flipH="1">
            <a:off x="9863856" y="3807154"/>
            <a:ext cx="565280" cy="6331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Elbow Connector 59">
            <a:extLst>
              <a:ext uri="{FF2B5EF4-FFF2-40B4-BE49-F238E27FC236}">
                <a16:creationId xmlns:a16="http://schemas.microsoft.com/office/drawing/2014/main" id="{E6645BB2-4121-F4AD-5139-80CF6E4C5F93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 bwMode="auto">
          <a:xfrm>
            <a:off x="10429136" y="3807154"/>
            <a:ext cx="645844" cy="6331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6B37880-B6C6-2BB7-08FC-D31877A90E06}"/>
              </a:ext>
            </a:extLst>
          </p:cNvPr>
          <p:cNvSpPr/>
          <p:nvPr/>
        </p:nvSpPr>
        <p:spPr>
          <a:xfrm>
            <a:off x="1838426" y="6153993"/>
            <a:ext cx="9251308" cy="338554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kern="0" dirty="0">
                <a:solidFill>
                  <a:schemeClr val="tx1"/>
                </a:solidFill>
                <a:latin typeface="Verdana"/>
              </a:rPr>
              <a:t>MILITARY/SECURITY USES = OUT OF SCOPE</a:t>
            </a:r>
            <a:endParaRPr lang="en-GB" sz="1600" b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FBEDF-C9EF-76DE-98E6-B7262232646B}"/>
              </a:ext>
            </a:extLst>
          </p:cNvPr>
          <p:cNvSpPr/>
          <p:nvPr/>
        </p:nvSpPr>
        <p:spPr>
          <a:xfrm>
            <a:off x="2234982" y="3931562"/>
            <a:ext cx="1454470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rgbClr val="FF0000"/>
                </a:solidFill>
                <a:latin typeface="Verdana"/>
              </a:rPr>
              <a:t>Sale ban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Verdana"/>
              </a:rPr>
              <a:t>(some uses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Verdana"/>
              </a:rPr>
              <a:t>only)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662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81" y="257289"/>
            <a:ext cx="10515600" cy="1003952"/>
          </a:xfrm>
        </p:spPr>
        <p:txBody>
          <a:bodyPr/>
          <a:lstStyle/>
          <a:p>
            <a:r>
              <a:rPr lang="fr-BE" dirty="0" err="1"/>
              <a:t>Gunshot</a:t>
            </a:r>
            <a:br>
              <a:rPr lang="fr-BE" dirty="0"/>
            </a:br>
            <a:r>
              <a:rPr lang="en-GB" sz="3200" dirty="0"/>
              <a:t>- Restricting measures</a:t>
            </a:r>
            <a:endParaRPr lang="en-I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B2D2-5ABA-8F45-EC6E-470B9AA721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554549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HUNTING (shot)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9830-6A30-D9FA-A8CA-9FDCF587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1" y="3603286"/>
            <a:ext cx="5784712" cy="14330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chemeClr val="tx2"/>
                </a:solidFill>
                <a:cs typeface="Arial"/>
              </a:rPr>
              <a:t>Prohibition to 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use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>
                <a:solidFill>
                  <a:schemeClr val="tx2"/>
                </a:solidFill>
                <a:cs typeface="Arial"/>
              </a:rPr>
              <a:t>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discharge</a:t>
            </a:r>
            <a:r>
              <a:rPr lang="fr-BE" dirty="0">
                <a:solidFill>
                  <a:schemeClr val="tx2"/>
                </a:solidFill>
                <a:cs typeface="Arial"/>
              </a:rPr>
              <a:t> and carry)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solidFill>
                  <a:srgbClr val="FF0000"/>
                </a:solidFill>
                <a:cs typeface="Arial"/>
              </a:rPr>
              <a:t>3</a:t>
            </a:r>
            <a:r>
              <a:rPr lang="fr-BE" sz="2000" b="1" dirty="0">
                <a:cs typeface="Arial"/>
              </a:rPr>
              <a:t> </a:t>
            </a:r>
            <a:r>
              <a:rPr lang="fr-BE" sz="2000" b="1" dirty="0" err="1">
                <a:cs typeface="Arial"/>
              </a:rPr>
              <a:t>years</a:t>
            </a:r>
            <a:endParaRPr lang="fr-BE" sz="2000" b="1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dirty="0">
                <a:solidFill>
                  <a:schemeClr val="tx2"/>
                </a:solidFill>
                <a:cs typeface="Arial"/>
              </a:rPr>
              <a:t>1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generic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derogation</a:t>
            </a:r>
            <a:r>
              <a:rPr lang="fr-BE" dirty="0">
                <a:solidFill>
                  <a:schemeClr val="tx2"/>
                </a:solidFill>
                <a:cs typeface="Arial"/>
              </a:rPr>
              <a:t> 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historic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firearms</a:t>
            </a:r>
            <a:r>
              <a:rPr lang="fr-BE" dirty="0">
                <a:solidFill>
                  <a:schemeClr val="tx2"/>
                </a:solidFill>
                <a:cs typeface="Arial"/>
              </a:rPr>
              <a:t>)</a:t>
            </a:r>
            <a:endParaRPr lang="en-IE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34126" y="1554549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SPORTS SHOOTING (shot)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3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4</a:t>
            </a:fld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F20D7-70BD-51A5-05AB-280F01BD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60" t="4046" r="10594" b="36742"/>
          <a:stretch/>
        </p:blipFill>
        <p:spPr>
          <a:xfrm>
            <a:off x="1642820" y="2033343"/>
            <a:ext cx="3208149" cy="147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16C2B-9586-4224-D215-36D31FAE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99" t="14868" r="12715" b="13860"/>
          <a:stretch/>
        </p:blipFill>
        <p:spPr>
          <a:xfrm>
            <a:off x="7293091" y="2052413"/>
            <a:ext cx="2827298" cy="15614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56EEC-9C7D-EE3F-356E-34FA83A8F873}"/>
              </a:ext>
            </a:extLst>
          </p:cNvPr>
          <p:cNvSpPr txBox="1">
            <a:spLocks/>
          </p:cNvSpPr>
          <p:nvPr/>
        </p:nvSpPr>
        <p:spPr>
          <a:xfrm>
            <a:off x="6334126" y="3613906"/>
            <a:ext cx="5405846" cy="1422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chemeClr val="tx2"/>
                </a:solidFill>
                <a:cs typeface="Arial"/>
              </a:rPr>
              <a:t>Prohibition to 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use </a:t>
            </a:r>
            <a:r>
              <a:rPr lang="fr-BE" dirty="0">
                <a:solidFill>
                  <a:schemeClr val="tx2"/>
                </a:solidFill>
                <a:cs typeface="Arial"/>
              </a:rPr>
              <a:t>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discharge</a:t>
            </a:r>
            <a:r>
              <a:rPr lang="fr-BE" dirty="0">
                <a:solidFill>
                  <a:schemeClr val="tx2"/>
                </a:solidFill>
                <a:cs typeface="Arial"/>
              </a:rPr>
              <a:t> and carry)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solidFill>
                  <a:srgbClr val="FF0000"/>
                </a:solidFill>
                <a:cs typeface="Arial"/>
              </a:rPr>
              <a:t>5</a:t>
            </a:r>
            <a:r>
              <a:rPr lang="fr-BE" sz="2000" b="1" dirty="0">
                <a:cs typeface="Arial"/>
              </a:rPr>
              <a:t> </a:t>
            </a:r>
            <a:r>
              <a:rPr lang="fr-BE" sz="2000" b="1" dirty="0" err="1">
                <a:cs typeface="Arial"/>
              </a:rPr>
              <a:t>years</a:t>
            </a:r>
            <a:endParaRPr lang="fr-BE" sz="2000" b="1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dirty="0" err="1">
                <a:solidFill>
                  <a:schemeClr val="tx2"/>
                </a:solidFill>
                <a:cs typeface="Arial"/>
              </a:rPr>
              <a:t>Conditional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derogation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proposed</a:t>
            </a:r>
            <a:endParaRPr lang="fr-BE" dirty="0">
              <a:solidFill>
                <a:schemeClr val="tx2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IE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8DCC2-79A3-D18E-93CF-611151389807}"/>
              </a:ext>
            </a:extLst>
          </p:cNvPr>
          <p:cNvSpPr txBox="1"/>
          <p:nvPr/>
        </p:nvSpPr>
        <p:spPr>
          <a:xfrm>
            <a:off x="455681" y="5114259"/>
            <a:ext cx="11282895" cy="1521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144000" tIns="144000" rIns="144000" bIns="144000" rtlCol="0" anchor="ctr" anchorCtr="1">
            <a:noAutofit/>
          </a:bodyPr>
          <a:lstStyle>
            <a:lvl1pPr marL="342900" indent="-342900" defTabSz="914400" eaLnBrk="1" latinLnBrk="0" hangingPunct="1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000" b="1" kern="1200">
                <a:solidFill>
                  <a:schemeClr val="tx2"/>
                </a:solidFill>
                <a:latin typeface="+mn-lt"/>
                <a:ea typeface="+mn-ea"/>
              </a:defRPr>
            </a:lvl1pPr>
            <a:lvl2pPr marL="1085850" indent="-342900" defTabSz="914400" eaLnBrk="1" latinLnBrk="0" hangingPunct="1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Prohibition to </a:t>
            </a:r>
            <a:r>
              <a:rPr lang="fr-BE" dirty="0">
                <a:solidFill>
                  <a:srgbClr val="FF0000"/>
                </a:solidFill>
              </a:rPr>
              <a:t>place on the </a:t>
            </a:r>
            <a:r>
              <a:rPr lang="fr-BE" dirty="0" err="1">
                <a:solidFill>
                  <a:srgbClr val="FF0000"/>
                </a:solidFill>
              </a:rPr>
              <a:t>market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(</a:t>
            </a:r>
            <a:r>
              <a:rPr lang="fr-BE" dirty="0" err="1"/>
              <a:t>both</a:t>
            </a:r>
            <a:r>
              <a:rPr lang="fr-BE" dirty="0"/>
              <a:t> uses)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dirty="0"/>
              <a:t>TP = </a:t>
            </a:r>
            <a:r>
              <a:rPr lang="fr-BE" sz="2000" b="1" dirty="0">
                <a:solidFill>
                  <a:srgbClr val="FF0000"/>
                </a:solidFill>
              </a:rPr>
              <a:t>5</a:t>
            </a:r>
            <a:r>
              <a:rPr lang="fr-BE" sz="2000" dirty="0"/>
              <a:t> </a:t>
            </a:r>
            <a:r>
              <a:rPr lang="fr-BE" sz="2000" b="1" dirty="0" err="1"/>
              <a:t>years</a:t>
            </a:r>
            <a:r>
              <a:rPr lang="fr-BE" sz="2000" dirty="0"/>
              <a:t> </a:t>
            </a:r>
          </a:p>
          <a:p>
            <a:pPr lvl="1"/>
            <a:r>
              <a:rPr lang="fr-BE" dirty="0" err="1">
                <a:solidFill>
                  <a:srgbClr val="003399"/>
                </a:solidFill>
              </a:rPr>
              <a:t>Conditional</a:t>
            </a:r>
            <a:r>
              <a:rPr lang="fr-BE" dirty="0">
                <a:solidFill>
                  <a:srgbClr val="003399"/>
                </a:solidFill>
              </a:rPr>
              <a:t> </a:t>
            </a:r>
            <a:r>
              <a:rPr lang="fr-BE" dirty="0" err="1">
                <a:solidFill>
                  <a:srgbClr val="003399"/>
                </a:solidFill>
              </a:rPr>
              <a:t>derogation</a:t>
            </a:r>
            <a:r>
              <a:rPr lang="fr-BE" dirty="0">
                <a:solidFill>
                  <a:srgbClr val="003399"/>
                </a:solidFill>
              </a:rPr>
              <a:t> for sports shooting</a:t>
            </a:r>
          </a:p>
          <a:p>
            <a:pPr lvl="1"/>
            <a:r>
              <a:rPr lang="fr-BE" dirty="0">
                <a:solidFill>
                  <a:srgbClr val="003399"/>
                </a:solidFill>
              </a:rPr>
              <a:t>1 </a:t>
            </a:r>
            <a:r>
              <a:rPr lang="fr-BE" dirty="0" err="1">
                <a:solidFill>
                  <a:srgbClr val="003399"/>
                </a:solidFill>
              </a:rPr>
              <a:t>generic</a:t>
            </a:r>
            <a:r>
              <a:rPr lang="fr-BE" dirty="0">
                <a:solidFill>
                  <a:srgbClr val="003399"/>
                </a:solidFill>
              </a:rPr>
              <a:t> </a:t>
            </a:r>
            <a:r>
              <a:rPr lang="fr-BE" dirty="0" err="1">
                <a:solidFill>
                  <a:srgbClr val="003399"/>
                </a:solidFill>
              </a:rPr>
              <a:t>derogation</a:t>
            </a:r>
            <a:r>
              <a:rPr lang="fr-BE" dirty="0">
                <a:solidFill>
                  <a:srgbClr val="003399"/>
                </a:solidFill>
              </a:rPr>
              <a:t> 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historic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firearms</a:t>
            </a:r>
            <a:r>
              <a:rPr lang="fr-BE" dirty="0">
                <a:solidFill>
                  <a:srgbClr val="00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76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81" y="303782"/>
            <a:ext cx="10515600" cy="1067817"/>
          </a:xfrm>
        </p:spPr>
        <p:txBody>
          <a:bodyPr/>
          <a:lstStyle/>
          <a:p>
            <a:r>
              <a:rPr lang="en-GB" dirty="0"/>
              <a:t>Gunshot</a:t>
            </a:r>
            <a:br>
              <a:rPr lang="en-GB" dirty="0"/>
            </a:br>
            <a:r>
              <a:rPr lang="en-GB" sz="3200" dirty="0"/>
              <a:t>- Generic derogation for historic firearms</a:t>
            </a:r>
            <a:endParaRPr lang="en-IE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43181" y="2593522"/>
            <a:ext cx="2743200" cy="460375"/>
          </a:xfrm>
        </p:spPr>
        <p:txBody>
          <a:bodyPr>
            <a:noAutofit/>
          </a:bodyPr>
          <a:lstStyle/>
          <a:p>
            <a:pPr algn="ctr"/>
            <a:r>
              <a:rPr lang="fr-BE" dirty="0"/>
              <a:t>HUNTING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3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5</a:t>
            </a:fld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398FF-6001-E585-5969-6609650DC2C2}"/>
              </a:ext>
            </a:extLst>
          </p:cNvPr>
          <p:cNvSpPr txBox="1"/>
          <p:nvPr/>
        </p:nvSpPr>
        <p:spPr>
          <a:xfrm>
            <a:off x="4304808" y="2962971"/>
            <a:ext cx="3582384" cy="2160822"/>
          </a:xfrm>
          <a:prstGeom prst="rect">
            <a:avLst/>
          </a:prstGeom>
          <a:noFill/>
          <a:ln w="28575">
            <a:solidFill>
              <a:srgbClr val="009E47"/>
            </a:solidFill>
          </a:ln>
        </p:spPr>
        <p:txBody>
          <a:bodyPr vert="horz" lIns="144000" tIns="144000" rIns="144000" bIns="14400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</a:defRPr>
            </a:lvl1pPr>
            <a:lvl2pPr marL="742950" indent="-28575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400" dirty="0" err="1"/>
              <a:t>Generic</a:t>
            </a:r>
            <a:r>
              <a:rPr lang="fr-BE" sz="2400" dirty="0"/>
              <a:t> </a:t>
            </a:r>
            <a:r>
              <a:rPr lang="fr-BE" sz="2400" dirty="0" err="1"/>
              <a:t>derogation</a:t>
            </a:r>
            <a:r>
              <a:rPr lang="fr-BE" sz="2400" dirty="0"/>
              <a:t>:</a:t>
            </a:r>
            <a:endParaRPr lang="fr-BE" sz="2400" dirty="0">
              <a:solidFill>
                <a:srgbClr val="003399"/>
              </a:solidFill>
            </a:endParaRPr>
          </a:p>
          <a:p>
            <a:pPr algn="ctr"/>
            <a:r>
              <a:rPr lang="en-US" sz="2400" b="0" dirty="0">
                <a:solidFill>
                  <a:srgbClr val="003399"/>
                </a:solidFill>
                <a:cs typeface="Arial"/>
              </a:rPr>
              <a:t>Gunshot for 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cs typeface="Arial"/>
              </a:rPr>
              <a:t>- 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muzzle-loading guns</a:t>
            </a:r>
            <a:r>
              <a:rPr lang="en-US" sz="2400" b="0" dirty="0">
                <a:solidFill>
                  <a:schemeClr val="tx1"/>
                </a:solidFill>
                <a:cs typeface="Arial"/>
              </a:rPr>
              <a:t> - 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historic firearms</a:t>
            </a:r>
          </a:p>
          <a:p>
            <a:endParaRPr lang="fr-BE" sz="2400" u="sng" dirty="0">
              <a:solidFill>
                <a:srgbClr val="009E4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E6287-06A9-8D4F-CA58-370F3285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60" t="4046" r="10594" b="36742"/>
          <a:stretch/>
        </p:blipFill>
        <p:spPr>
          <a:xfrm>
            <a:off x="845033" y="3300943"/>
            <a:ext cx="2641348" cy="14727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FA1DC7-D426-C9C0-699C-847A413BF9B7}"/>
              </a:ext>
            </a:extLst>
          </p:cNvPr>
          <p:cNvSpPr txBox="1">
            <a:spLocks/>
          </p:cNvSpPr>
          <p:nvPr/>
        </p:nvSpPr>
        <p:spPr>
          <a:xfrm>
            <a:off x="8273285" y="2593521"/>
            <a:ext cx="3582384" cy="460375"/>
          </a:xfrm>
          <a:prstGeom prst="rect">
            <a:avLst/>
          </a:prstGeom>
          <a:solidFill>
            <a:schemeClr val="tx2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72000" tIns="72000" rIns="72000" bIns="72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/>
              <a:t>SPORTS SHOOTING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243886-A514-148B-EACA-94B9A8CE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99" t="14868" r="12715" b="13860"/>
          <a:stretch/>
        </p:blipFill>
        <p:spPr>
          <a:xfrm>
            <a:off x="8519669" y="3300943"/>
            <a:ext cx="2827298" cy="1561493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804E64-6ED6-B0FC-F5E1-9E5307BE513C}"/>
              </a:ext>
            </a:extLst>
          </p:cNvPr>
          <p:cNvSpPr txBox="1">
            <a:spLocks/>
          </p:cNvSpPr>
          <p:nvPr/>
        </p:nvSpPr>
        <p:spPr>
          <a:xfrm>
            <a:off x="3791607" y="5547581"/>
            <a:ext cx="4608786" cy="460375"/>
          </a:xfrm>
          <a:prstGeom prst="rect">
            <a:avLst/>
          </a:prstGeom>
          <a:solidFill>
            <a:schemeClr val="tx2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/>
              <a:t>Use (</a:t>
            </a:r>
            <a:r>
              <a:rPr lang="fr-BE" dirty="0" err="1"/>
              <a:t>carrying</a:t>
            </a:r>
            <a:r>
              <a:rPr lang="fr-BE" dirty="0"/>
              <a:t> and </a:t>
            </a:r>
            <a:r>
              <a:rPr lang="fr-BE" dirty="0" err="1"/>
              <a:t>dischaging</a:t>
            </a:r>
            <a:r>
              <a:rPr lang="fr-BE" dirty="0"/>
              <a:t>)</a:t>
            </a:r>
          </a:p>
          <a:p>
            <a:pPr algn="ctr"/>
            <a:r>
              <a:rPr lang="fr-BE" dirty="0"/>
              <a:t>(shot)</a:t>
            </a:r>
            <a:endParaRPr lang="en-IE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F358ED1-A0C5-C11D-A007-661C68BF4409}"/>
              </a:ext>
            </a:extLst>
          </p:cNvPr>
          <p:cNvSpPr txBox="1">
            <a:spLocks/>
          </p:cNvSpPr>
          <p:nvPr/>
        </p:nvSpPr>
        <p:spPr>
          <a:xfrm>
            <a:off x="3972271" y="1937097"/>
            <a:ext cx="4057419" cy="460375"/>
          </a:xfrm>
          <a:prstGeom prst="rect">
            <a:avLst/>
          </a:prstGeom>
          <a:solidFill>
            <a:schemeClr val="tx2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 err="1"/>
              <a:t>Placing</a:t>
            </a:r>
            <a:r>
              <a:rPr lang="fr-BE" dirty="0"/>
              <a:t> on the </a:t>
            </a:r>
            <a:r>
              <a:rPr lang="fr-BE" dirty="0" err="1"/>
              <a:t>market</a:t>
            </a:r>
            <a:endParaRPr lang="fr-BE" dirty="0"/>
          </a:p>
          <a:p>
            <a:pPr algn="ctr"/>
            <a:r>
              <a:rPr lang="fr-BE" dirty="0"/>
              <a:t>(shot)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096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81" y="303783"/>
            <a:ext cx="10515600" cy="998700"/>
          </a:xfrm>
        </p:spPr>
        <p:txBody>
          <a:bodyPr/>
          <a:lstStyle/>
          <a:p>
            <a:r>
              <a:rPr lang="en-GB" dirty="0"/>
              <a:t>Gunshot</a:t>
            </a:r>
            <a:br>
              <a:rPr lang="en-GB" dirty="0"/>
            </a:br>
            <a:r>
              <a:rPr lang="en-GB" sz="3200" dirty="0"/>
              <a:t>- Conditional, time limited derogations for sports shooting</a:t>
            </a:r>
            <a:endParaRPr lang="en-IE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730" y="1571125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SPORTS SHOOTING (shot)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3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6</a:t>
            </a:fld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16C2B-9586-4224-D215-36D31FAE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99" t="14868" r="12715" b="13860"/>
          <a:stretch/>
        </p:blipFill>
        <p:spPr>
          <a:xfrm>
            <a:off x="1775695" y="2068989"/>
            <a:ext cx="2827298" cy="147430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56EEC-9C7D-EE3F-356E-34FA83A8F873}"/>
              </a:ext>
            </a:extLst>
          </p:cNvPr>
          <p:cNvSpPr txBox="1">
            <a:spLocks/>
          </p:cNvSpPr>
          <p:nvPr/>
        </p:nvSpPr>
        <p:spPr>
          <a:xfrm>
            <a:off x="639578" y="3781636"/>
            <a:ext cx="5922704" cy="706047"/>
          </a:xfrm>
          <a:prstGeom prst="rect">
            <a:avLst/>
          </a:prstGeom>
          <a:noFill/>
          <a:ln w="28575">
            <a:noFill/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b="1" u="sng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b="1" u="sng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u="sng" dirty="0" err="1">
                <a:solidFill>
                  <a:schemeClr val="tx2"/>
                </a:solidFill>
                <a:cs typeface="Arial"/>
              </a:rPr>
              <a:t>from</a:t>
            </a:r>
            <a:r>
              <a:rPr lang="fr-BE" b="1" u="sng" dirty="0">
                <a:solidFill>
                  <a:schemeClr val="tx2"/>
                </a:solidFill>
                <a:cs typeface="Arial"/>
              </a:rPr>
              <a:t> the ban on:</a:t>
            </a:r>
            <a:endParaRPr lang="fr-BE" u="sng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C7779C-86C8-BC45-BFF6-298DC54F8CE1}"/>
              </a:ext>
            </a:extLst>
          </p:cNvPr>
          <p:cNvSpPr txBox="1"/>
          <p:nvPr/>
        </p:nvSpPr>
        <p:spPr>
          <a:xfrm>
            <a:off x="6331412" y="1540825"/>
            <a:ext cx="5461193" cy="5386090"/>
          </a:xfrm>
          <a:prstGeom prst="rect">
            <a:avLst/>
          </a:prstGeom>
          <a:noFill/>
          <a:ln w="28575" cmpd="thickThin">
            <a:noFill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400" b="1" u="sng" dirty="0" err="1">
                <a:solidFill>
                  <a:srgbClr val="009E47"/>
                </a:solidFill>
                <a:cs typeface="Arial"/>
              </a:rPr>
              <a:t>Both</a:t>
            </a:r>
            <a:r>
              <a:rPr lang="fr-BE" sz="2400" b="1" u="sng" dirty="0">
                <a:solidFill>
                  <a:srgbClr val="00B050"/>
                </a:solidFill>
                <a:cs typeface="Arial"/>
              </a:rPr>
              <a:t> </a:t>
            </a:r>
            <a:r>
              <a:rPr lang="fr-BE" sz="2400" b="1" dirty="0" err="1">
                <a:solidFill>
                  <a:schemeClr val="tx2"/>
                </a:solidFill>
                <a:cs typeface="Arial"/>
              </a:rPr>
              <a:t>derogations</a:t>
            </a:r>
            <a:endParaRPr lang="fr-BE" sz="2400" dirty="0">
              <a:solidFill>
                <a:schemeClr val="tx2"/>
              </a:solidFill>
              <a:cs typeface="Arial"/>
            </a:endParaRPr>
          </a:p>
          <a:p>
            <a:pPr marL="108585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  <a:cs typeface="Arial"/>
              </a:rPr>
              <a:t>Time-</a:t>
            </a:r>
            <a:r>
              <a:rPr lang="fr-BE" sz="2000" dirty="0" err="1">
                <a:solidFill>
                  <a:schemeClr val="tx2"/>
                </a:solidFill>
                <a:cs typeface="Arial"/>
              </a:rPr>
              <a:t>limited</a:t>
            </a:r>
            <a:r>
              <a:rPr lang="fr-BE" sz="2000" dirty="0">
                <a:solidFill>
                  <a:schemeClr val="tx2"/>
                </a:solidFill>
                <a:cs typeface="Arial"/>
              </a:rPr>
              <a:t> to </a:t>
            </a:r>
            <a:r>
              <a:rPr lang="fr-BE" sz="2000" b="1" dirty="0">
                <a:solidFill>
                  <a:schemeClr val="tx2"/>
                </a:solidFill>
                <a:cs typeface="Arial"/>
              </a:rPr>
              <a:t>15 </a:t>
            </a:r>
            <a:r>
              <a:rPr lang="fr-BE" sz="2000" b="1" dirty="0" err="1">
                <a:solidFill>
                  <a:schemeClr val="tx2"/>
                </a:solidFill>
                <a:cs typeface="Arial"/>
              </a:rPr>
              <a:t>yr</a:t>
            </a:r>
            <a:endParaRPr lang="fr-BE" sz="2000" b="1" dirty="0">
              <a:solidFill>
                <a:schemeClr val="tx2"/>
              </a:solidFill>
              <a:cs typeface="Arial"/>
            </a:endParaRPr>
          </a:p>
          <a:p>
            <a:pPr marL="1085850" lvl="8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2"/>
                </a:solidFill>
              </a:rPr>
              <a:t>Review</a:t>
            </a:r>
            <a:r>
              <a:rPr lang="fr-BE" sz="2000" dirty="0">
                <a:solidFill>
                  <a:schemeClr val="tx2"/>
                </a:solidFill>
              </a:rPr>
              <a:t> </a:t>
            </a:r>
            <a:r>
              <a:rPr lang="fr-BE" sz="2000" b="1" dirty="0" err="1">
                <a:solidFill>
                  <a:schemeClr val="tx2"/>
                </a:solidFill>
              </a:rPr>
              <a:t>after</a:t>
            </a:r>
            <a:r>
              <a:rPr lang="fr-BE" sz="2000" b="1" dirty="0">
                <a:solidFill>
                  <a:schemeClr val="tx2"/>
                </a:solidFill>
              </a:rPr>
              <a:t> 10 </a:t>
            </a:r>
            <a:r>
              <a:rPr lang="fr-BE" sz="2000" b="1" dirty="0" err="1">
                <a:solidFill>
                  <a:schemeClr val="tx2"/>
                </a:solidFill>
              </a:rPr>
              <a:t>yr</a:t>
            </a:r>
            <a:endParaRPr lang="fr-BE" sz="2000" b="1" dirty="0">
              <a:solidFill>
                <a:schemeClr val="tx2"/>
              </a:solidFill>
            </a:endParaRPr>
          </a:p>
          <a:p>
            <a:pPr marL="108585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  <a:cs typeface="Arial"/>
              </a:rPr>
              <a:t>Limited to </a:t>
            </a:r>
            <a:r>
              <a:rPr lang="fr-BE" sz="2000" b="1" dirty="0">
                <a:solidFill>
                  <a:schemeClr val="tx2"/>
                </a:solidFill>
                <a:cs typeface="Arial"/>
              </a:rPr>
              <a:t>1.9-2.6 mm shot sizes</a:t>
            </a:r>
          </a:p>
          <a:p>
            <a:pPr marL="1085850" lvl="1" indent="-342900"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Limited to </a:t>
            </a:r>
            <a:r>
              <a:rPr lang="fr-BE" sz="2000" dirty="0" err="1">
                <a:solidFill>
                  <a:schemeClr val="tx2"/>
                </a:solidFill>
              </a:rPr>
              <a:t>members</a:t>
            </a:r>
            <a:r>
              <a:rPr lang="fr-BE" sz="2000" dirty="0">
                <a:solidFill>
                  <a:schemeClr val="tx2"/>
                </a:solidFill>
              </a:rPr>
              <a:t> of sports shooting </a:t>
            </a:r>
            <a:r>
              <a:rPr lang="fr-BE" sz="2000" dirty="0" err="1">
                <a:solidFill>
                  <a:schemeClr val="tx2"/>
                </a:solidFill>
              </a:rPr>
              <a:t>federations</a:t>
            </a:r>
            <a:endParaRPr lang="fr-BE" sz="2000" dirty="0">
              <a:solidFill>
                <a:schemeClr val="tx2"/>
              </a:solidFill>
            </a:endParaRPr>
          </a:p>
          <a:p>
            <a:pPr marL="1085850" lvl="1" indent="-342900"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tx2"/>
                </a:solidFill>
              </a:rPr>
              <a:t>Limited to </a:t>
            </a:r>
            <a:r>
              <a:rPr lang="fr-BE" sz="2000" dirty="0" err="1">
                <a:solidFill>
                  <a:schemeClr val="tx2"/>
                </a:solidFill>
              </a:rPr>
              <a:t>authorised</a:t>
            </a:r>
            <a:r>
              <a:rPr lang="fr-BE" sz="2000" dirty="0">
                <a:solidFill>
                  <a:schemeClr val="tx2"/>
                </a:solidFill>
              </a:rPr>
              <a:t> shooting ranges</a:t>
            </a:r>
          </a:p>
          <a:p>
            <a:pPr marL="1485900" lvl="2" indent="-342900"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0D0D0D"/>
                </a:solidFill>
              </a:rPr>
              <a:t>Autorisation </a:t>
            </a:r>
            <a:r>
              <a:rPr lang="fr-BE" sz="2000" dirty="0" err="1">
                <a:solidFill>
                  <a:srgbClr val="0D0D0D"/>
                </a:solidFill>
              </a:rPr>
              <a:t>conditional</a:t>
            </a:r>
            <a:r>
              <a:rPr lang="fr-BE" sz="2000" dirty="0">
                <a:solidFill>
                  <a:srgbClr val="0D0D0D"/>
                </a:solidFill>
              </a:rPr>
              <a:t> to </a:t>
            </a:r>
            <a:r>
              <a:rPr lang="fr-BE" sz="2000" b="1" dirty="0">
                <a:solidFill>
                  <a:srgbClr val="0D0D0D"/>
                </a:solidFill>
              </a:rPr>
              <a:t>RMM </a:t>
            </a:r>
            <a:r>
              <a:rPr lang="fr-BE" sz="2000" dirty="0">
                <a:solidFill>
                  <a:srgbClr val="0D0D0D"/>
                </a:solidFill>
              </a:rPr>
              <a:t>(TP = </a:t>
            </a:r>
            <a:r>
              <a:rPr lang="fr-BE" sz="2000" b="1" dirty="0">
                <a:solidFill>
                  <a:srgbClr val="0D0D0D"/>
                </a:solidFill>
              </a:rPr>
              <a:t>5 </a:t>
            </a:r>
            <a:r>
              <a:rPr lang="fr-BE" sz="2000" b="1" dirty="0" err="1">
                <a:solidFill>
                  <a:srgbClr val="0D0D0D"/>
                </a:solidFill>
              </a:rPr>
              <a:t>yr</a:t>
            </a:r>
            <a:r>
              <a:rPr lang="fr-BE" sz="2000" dirty="0">
                <a:solidFill>
                  <a:srgbClr val="0D0D0D"/>
                </a:solidFill>
              </a:rPr>
              <a:t>)</a:t>
            </a:r>
          </a:p>
          <a:p>
            <a:pPr marL="1485900" lvl="2" indent="-342900"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0D0D0D"/>
                </a:solidFill>
              </a:rPr>
              <a:t>Record </a:t>
            </a:r>
            <a:r>
              <a:rPr lang="fr-BE" sz="2000" dirty="0" err="1">
                <a:solidFill>
                  <a:srgbClr val="0D0D0D"/>
                </a:solidFill>
              </a:rPr>
              <a:t>keeping</a:t>
            </a:r>
            <a:r>
              <a:rPr lang="fr-BE" sz="2000" dirty="0">
                <a:solidFill>
                  <a:srgbClr val="0D0D0D"/>
                </a:solidFill>
              </a:rPr>
              <a:t> and </a:t>
            </a:r>
            <a:r>
              <a:rPr lang="fr-BE" sz="2000" dirty="0" err="1">
                <a:solidFill>
                  <a:srgbClr val="0D0D0D"/>
                </a:solidFill>
              </a:rPr>
              <a:t>reporting</a:t>
            </a:r>
            <a:r>
              <a:rPr lang="fr-BE" sz="2000" dirty="0">
                <a:solidFill>
                  <a:srgbClr val="0D0D0D"/>
                </a:solidFill>
              </a:rPr>
              <a:t> obligations (</a:t>
            </a:r>
            <a:r>
              <a:rPr lang="fr-BE" sz="2000" dirty="0" err="1">
                <a:solidFill>
                  <a:srgbClr val="0D0D0D"/>
                </a:solidFill>
              </a:rPr>
              <a:t>every</a:t>
            </a:r>
            <a:r>
              <a:rPr lang="fr-BE" sz="2000" dirty="0">
                <a:solidFill>
                  <a:srgbClr val="0D0D0D"/>
                </a:solidFill>
              </a:rPr>
              <a:t> 5 </a:t>
            </a:r>
            <a:r>
              <a:rPr lang="fr-BE" sz="2000" dirty="0" err="1">
                <a:solidFill>
                  <a:srgbClr val="0D0D0D"/>
                </a:solidFill>
              </a:rPr>
              <a:t>yr</a:t>
            </a:r>
            <a:r>
              <a:rPr lang="fr-BE" sz="2000" dirty="0">
                <a:solidFill>
                  <a:srgbClr val="0D0D0D"/>
                </a:solidFill>
              </a:rPr>
              <a:t>)</a:t>
            </a:r>
          </a:p>
          <a:p>
            <a:pPr marL="1085850" lvl="1" indent="-34290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fr-BE" sz="20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0B0C2446-EC7D-ECC1-4C57-BCE2678E8136}"/>
              </a:ext>
            </a:extLst>
          </p:cNvPr>
          <p:cNvSpPr txBox="1">
            <a:spLocks/>
          </p:cNvSpPr>
          <p:nvPr/>
        </p:nvSpPr>
        <p:spPr>
          <a:xfrm>
            <a:off x="1456786" y="4485650"/>
            <a:ext cx="4057419" cy="460375"/>
          </a:xfrm>
          <a:prstGeom prst="rect">
            <a:avLst/>
          </a:prstGeom>
          <a:solidFill>
            <a:schemeClr val="tx2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 err="1"/>
              <a:t>Placing</a:t>
            </a:r>
            <a:r>
              <a:rPr lang="fr-BE" dirty="0"/>
              <a:t> on the </a:t>
            </a:r>
            <a:r>
              <a:rPr lang="fr-BE" dirty="0" err="1"/>
              <a:t>market</a:t>
            </a:r>
            <a:endParaRPr lang="fr-BE" dirty="0"/>
          </a:p>
          <a:p>
            <a:pPr algn="ctr"/>
            <a:r>
              <a:rPr lang="fr-BE" dirty="0"/>
              <a:t>(shot)</a:t>
            </a:r>
            <a:endParaRPr lang="en-IE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91E7509-8C52-E745-9760-6FD3CDEA4582}"/>
              </a:ext>
            </a:extLst>
          </p:cNvPr>
          <p:cNvSpPr txBox="1">
            <a:spLocks/>
          </p:cNvSpPr>
          <p:nvPr/>
        </p:nvSpPr>
        <p:spPr>
          <a:xfrm>
            <a:off x="1227618" y="5260913"/>
            <a:ext cx="4608786" cy="460375"/>
          </a:xfrm>
          <a:prstGeom prst="rect">
            <a:avLst/>
          </a:prstGeom>
          <a:solidFill>
            <a:schemeClr val="tx2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/>
              <a:t>Use (</a:t>
            </a:r>
            <a:r>
              <a:rPr lang="fr-BE" dirty="0" err="1"/>
              <a:t>carrying</a:t>
            </a:r>
            <a:r>
              <a:rPr lang="fr-BE" dirty="0"/>
              <a:t> and </a:t>
            </a:r>
            <a:r>
              <a:rPr lang="fr-BE" dirty="0" err="1"/>
              <a:t>dischaging</a:t>
            </a:r>
            <a:r>
              <a:rPr lang="fr-BE" dirty="0"/>
              <a:t>)</a:t>
            </a:r>
          </a:p>
          <a:p>
            <a:pPr algn="ctr"/>
            <a:r>
              <a:rPr lang="fr-BE" dirty="0"/>
              <a:t>(shot)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201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2EF7697-796F-E628-35AF-03302378EB2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249" r="40375"/>
          <a:stretch/>
        </p:blipFill>
        <p:spPr>
          <a:xfrm>
            <a:off x="6803571" y="1"/>
            <a:ext cx="5388429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0441F-2716-68A8-50FC-F547C368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9" y="281220"/>
            <a:ext cx="7061916" cy="717240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Mandatory RMM for gunshot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ECB4EBC-0588-B715-97C0-3ED5FF64133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239204997"/>
              </p:ext>
            </p:extLst>
          </p:nvPr>
        </p:nvGraphicFramePr>
        <p:xfrm>
          <a:off x="465319" y="1706638"/>
          <a:ext cx="7865881" cy="3832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5881">
                  <a:extLst>
                    <a:ext uri="{9D8B030D-6E8A-4147-A177-3AD203B41FA5}">
                      <a16:colId xmlns:a16="http://schemas.microsoft.com/office/drawing/2014/main" val="2473770310"/>
                    </a:ext>
                  </a:extLst>
                </a:gridCol>
              </a:tblGrid>
              <a:tr h="383277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Appendix X lists the mandatory RMM for outdoor sports shooting ranges where gunshot is discharged: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en-US" sz="2000" b="0" i="0" u="none" strike="noStrike" kern="1200" cap="none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Specific lead-containment measures (walls, berms, nets, </a:t>
                      </a:r>
                      <a:r>
                        <a:rPr lang="en-US" sz="2000" b="0" i="0" u="none" strike="noStrike" kern="1200" cap="none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etc</a:t>
                      </a: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Recovery of spent lead shot at least every 3 years and upon cessation of activity of the outdoor sports shooting range;</a:t>
                      </a: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Ensuring that gunshot-impact areas have a pH of between 6.5 and 8.5;</a:t>
                      </a: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Containment, monitoring and, where necessary, treatment of drainage water from gunshot-impact areas </a:t>
                      </a: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cap="none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 ban on any agricultural use within the site’s boundaries</a:t>
                      </a:r>
                    </a:p>
                  </a:txBody>
                  <a:tcPr marL="121257" marR="1212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36652"/>
                  </a:ext>
                </a:extLst>
              </a:tr>
            </a:tbl>
          </a:graphicData>
        </a:graphic>
      </p:graphicFrame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8ACB27C3-32B1-B767-3226-CCC8BE5E38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7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Bullets</a:t>
            </a:r>
            <a:br>
              <a:rPr lang="fr-BE" dirty="0"/>
            </a:br>
            <a:r>
              <a:rPr lang="en-GB" sz="3200" dirty="0"/>
              <a:t>- Restricting measures</a:t>
            </a:r>
            <a:endParaRPr lang="en-I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B2D2-5ABA-8F45-EC6E-470B9AA721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415067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HUNTING (</a:t>
            </a:r>
            <a:r>
              <a:rPr lang="fr-BE" dirty="0" err="1"/>
              <a:t>bullets</a:t>
            </a:r>
            <a:r>
              <a:rPr lang="fr-BE" dirty="0"/>
              <a:t>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9830-6A30-D9FA-A8CA-9FDCF587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426" y="3713314"/>
            <a:ext cx="5743304" cy="2340114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chemeClr val="tx2"/>
                </a:solidFill>
                <a:cs typeface="Arial"/>
              </a:rPr>
              <a:t>Prohibition to 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use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>
                <a:solidFill>
                  <a:schemeClr val="tx2"/>
                </a:solidFill>
                <a:cs typeface="Arial"/>
              </a:rPr>
              <a:t>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discharge</a:t>
            </a:r>
            <a:r>
              <a:rPr lang="fr-BE" dirty="0">
                <a:solidFill>
                  <a:schemeClr val="tx2"/>
                </a:solidFill>
                <a:cs typeface="Arial"/>
              </a:rPr>
              <a:t> and carry)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cs typeface="Arial"/>
              </a:rPr>
              <a:t>1,5</a:t>
            </a:r>
            <a:r>
              <a:rPr lang="fr-BE" sz="2000" dirty="0">
                <a:cs typeface="Arial"/>
              </a:rPr>
              <a:t> </a:t>
            </a:r>
            <a:r>
              <a:rPr lang="fr-BE" sz="2000" b="1" dirty="0" err="1">
                <a:cs typeface="Arial"/>
              </a:rPr>
              <a:t>yr</a:t>
            </a:r>
            <a:r>
              <a:rPr lang="fr-BE" sz="2000" b="1" dirty="0">
                <a:cs typeface="Arial"/>
              </a:rPr>
              <a:t> </a:t>
            </a:r>
            <a:r>
              <a:rPr lang="fr-BE" sz="2000" dirty="0">
                <a:cs typeface="Arial"/>
              </a:rPr>
              <a:t>for calibres </a:t>
            </a:r>
            <a:r>
              <a:rPr lang="fr-BE" sz="2000" b="1" dirty="0">
                <a:cs typeface="Arial"/>
              </a:rPr>
              <a:t>≥ 5,6 mm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cs typeface="Arial"/>
              </a:rPr>
              <a:t>10</a:t>
            </a:r>
            <a:r>
              <a:rPr lang="fr-BE" sz="2000" dirty="0">
                <a:cs typeface="Arial"/>
              </a:rPr>
              <a:t> </a:t>
            </a:r>
            <a:r>
              <a:rPr lang="fr-BE" sz="2000" b="1" dirty="0" err="1">
                <a:cs typeface="Arial"/>
              </a:rPr>
              <a:t>yr</a:t>
            </a:r>
            <a:r>
              <a:rPr lang="fr-BE" sz="2000" b="1" dirty="0">
                <a:cs typeface="Arial"/>
              </a:rPr>
              <a:t> </a:t>
            </a:r>
            <a:r>
              <a:rPr lang="fr-BE" sz="2000" dirty="0">
                <a:cs typeface="Arial"/>
              </a:rPr>
              <a:t>for calibres </a:t>
            </a:r>
            <a:r>
              <a:rPr lang="fr-BE" sz="2000" b="1" dirty="0">
                <a:cs typeface="Arial"/>
              </a:rPr>
              <a:t>&lt; 5,6 mm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cs typeface="Arial"/>
              </a:rPr>
              <a:t>10</a:t>
            </a:r>
            <a:r>
              <a:rPr lang="fr-BE" sz="2000" dirty="0">
                <a:cs typeface="Arial"/>
              </a:rPr>
              <a:t> </a:t>
            </a:r>
            <a:r>
              <a:rPr lang="fr-BE" sz="2000" b="1" dirty="0" err="1">
                <a:cs typeface="Arial"/>
              </a:rPr>
              <a:t>yr</a:t>
            </a:r>
            <a:r>
              <a:rPr lang="fr-BE" sz="2000" b="1" dirty="0">
                <a:cs typeface="Arial"/>
              </a:rPr>
              <a:t> </a:t>
            </a:r>
            <a:r>
              <a:rPr lang="fr-BE" sz="2000" dirty="0">
                <a:cs typeface="Arial"/>
              </a:rPr>
              <a:t>for </a:t>
            </a:r>
            <a:r>
              <a:rPr lang="fr-BE" sz="2000" b="1" dirty="0" err="1">
                <a:cs typeface="Arial"/>
              </a:rPr>
              <a:t>rimfire</a:t>
            </a:r>
            <a:r>
              <a:rPr lang="fr-BE" sz="2000" dirty="0">
                <a:cs typeface="Arial"/>
              </a:rPr>
              <a:t> </a:t>
            </a:r>
            <a:r>
              <a:rPr lang="fr-BE" sz="2000" dirty="0" err="1">
                <a:cs typeface="Arial"/>
              </a:rPr>
              <a:t>bullets</a:t>
            </a:r>
            <a:endParaRPr lang="fr-BE" sz="2000" b="1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proposed</a:t>
            </a:r>
            <a:r>
              <a:rPr lang="fr-BE" dirty="0">
                <a:solidFill>
                  <a:schemeClr val="tx2"/>
                </a:solidFill>
                <a:cs typeface="Arial"/>
              </a:rPr>
              <a:t> for niche uses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73608" y="1415067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SPORTS SHOOTING (</a:t>
            </a:r>
            <a:r>
              <a:rPr lang="fr-BE" dirty="0" err="1"/>
              <a:t>bullets</a:t>
            </a:r>
            <a:r>
              <a:rPr lang="fr-BE" dirty="0"/>
              <a:t>)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8</a:t>
            </a:fld>
            <a:endParaRPr lang="en-I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56EEC-9C7D-EE3F-356E-34FA83A8F873}"/>
              </a:ext>
            </a:extLst>
          </p:cNvPr>
          <p:cNvSpPr txBox="1">
            <a:spLocks/>
          </p:cNvSpPr>
          <p:nvPr/>
        </p:nvSpPr>
        <p:spPr>
          <a:xfrm>
            <a:off x="6473608" y="3722532"/>
            <a:ext cx="5019674" cy="2340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solidFill>
                  <a:schemeClr val="tx2"/>
                </a:solidFill>
                <a:cs typeface="Arial"/>
              </a:rPr>
              <a:t>Prohibition to </a:t>
            </a:r>
            <a:r>
              <a:rPr lang="fr-BE" b="1" dirty="0">
                <a:solidFill>
                  <a:srgbClr val="FF0000"/>
                </a:solidFill>
                <a:cs typeface="Arial"/>
              </a:rPr>
              <a:t>use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>
                <a:solidFill>
                  <a:schemeClr val="tx2"/>
                </a:solidFill>
                <a:cs typeface="Arial"/>
              </a:rPr>
              <a:t>(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discharge</a:t>
            </a:r>
            <a:r>
              <a:rPr lang="fr-BE" dirty="0">
                <a:solidFill>
                  <a:schemeClr val="tx2"/>
                </a:solidFill>
                <a:cs typeface="Arial"/>
              </a:rPr>
              <a:t> and carry)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cs typeface="Arial"/>
              </a:rPr>
              <a:t>TP = </a:t>
            </a:r>
            <a:r>
              <a:rPr lang="fr-BE" sz="2000" b="1" dirty="0">
                <a:cs typeface="Arial"/>
              </a:rPr>
              <a:t>5 </a:t>
            </a:r>
            <a:r>
              <a:rPr lang="fr-BE" sz="2000" b="1" dirty="0" err="1">
                <a:cs typeface="Arial"/>
              </a:rPr>
              <a:t>years</a:t>
            </a:r>
            <a:endParaRPr lang="fr-BE" sz="2000" b="1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dirty="0" err="1">
                <a:solidFill>
                  <a:schemeClr val="tx2"/>
                </a:solidFill>
                <a:cs typeface="Arial"/>
              </a:rPr>
              <a:t>Derogation</a:t>
            </a:r>
            <a:r>
              <a:rPr lang="fr-BE" dirty="0">
                <a:solidFill>
                  <a:schemeClr val="tx2"/>
                </a:solidFill>
                <a:cs typeface="Arial"/>
              </a:rPr>
              <a:t> </a:t>
            </a:r>
            <a:r>
              <a:rPr lang="fr-BE" dirty="0" err="1">
                <a:solidFill>
                  <a:schemeClr val="tx2"/>
                </a:solidFill>
                <a:cs typeface="Arial"/>
              </a:rPr>
              <a:t>proposed</a:t>
            </a:r>
            <a:r>
              <a:rPr lang="fr-BE" dirty="0">
                <a:solidFill>
                  <a:schemeClr val="tx2"/>
                </a:solidFill>
                <a:cs typeface="Arial"/>
              </a:rPr>
              <a:t> for outdoor shooting ranges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IE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8DCC2-79A3-D18E-93CF-611151389807}"/>
              </a:ext>
            </a:extLst>
          </p:cNvPr>
          <p:cNvSpPr txBox="1"/>
          <p:nvPr/>
        </p:nvSpPr>
        <p:spPr>
          <a:xfrm>
            <a:off x="1042615" y="6247084"/>
            <a:ext cx="9310253" cy="400110"/>
          </a:xfrm>
          <a:prstGeom prst="rect">
            <a:avLst/>
          </a:prstGeom>
          <a:noFill/>
          <a:ln w="28575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rgbClr val="003399"/>
                </a:solidFill>
                <a:cs typeface="Arial"/>
              </a:rPr>
              <a:t>No prohibition to </a:t>
            </a:r>
            <a:r>
              <a:rPr lang="fr-BE" sz="2000" b="1" dirty="0">
                <a:solidFill>
                  <a:srgbClr val="009E47"/>
                </a:solidFill>
                <a:cs typeface="Arial"/>
              </a:rPr>
              <a:t>place on the </a:t>
            </a:r>
            <a:r>
              <a:rPr lang="fr-BE" sz="2000" b="1" dirty="0" err="1">
                <a:solidFill>
                  <a:srgbClr val="009E47"/>
                </a:solidFill>
                <a:cs typeface="Arial"/>
              </a:rPr>
              <a:t>market</a:t>
            </a:r>
            <a:endParaRPr lang="fr-BE" sz="2000" dirty="0">
              <a:solidFill>
                <a:srgbClr val="003399"/>
              </a:solidFill>
              <a:cs typeface="Arial"/>
            </a:endParaRPr>
          </a:p>
        </p:txBody>
      </p:sp>
      <p:pic>
        <p:nvPicPr>
          <p:cNvPr id="1026" name="Picture 2" descr="Gun, target and person training outdoor for shooting range, game exercise or sports event closeup. Hands with firearm and circle for aim, vision and practice, police learning academy or field gaming">
            <a:extLst>
              <a:ext uri="{FF2B5EF4-FFF2-40B4-BE49-F238E27FC236}">
                <a16:creationId xmlns:a16="http://schemas.microsoft.com/office/drawing/2014/main" id="{35C25BCA-46A6-BFE1-939B-78E737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2" y="2097150"/>
            <a:ext cx="2085569" cy="14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6F3E3-C713-8BFB-9C1F-520552699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62" r="20756" b="7322"/>
          <a:stretch/>
        </p:blipFill>
        <p:spPr>
          <a:xfrm>
            <a:off x="8927025" y="2107430"/>
            <a:ext cx="2440988" cy="14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F4F497-91C1-4358-23E8-B244CB841E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69" t="10509" r="21823" b="14237"/>
          <a:stretch/>
        </p:blipFill>
        <p:spPr>
          <a:xfrm>
            <a:off x="2067166" y="1934222"/>
            <a:ext cx="2561741" cy="17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Bullets</a:t>
            </a:r>
            <a:br>
              <a:rPr lang="fr-BE" dirty="0"/>
            </a:br>
            <a:r>
              <a:rPr lang="en-GB" sz="3200" dirty="0"/>
              <a:t>- Derogations from the ban on use (discharge/carry)</a:t>
            </a:r>
            <a:endParaRPr lang="en-I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B2D2-5ABA-8F45-EC6E-470B9AA721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415067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HUNTING (</a:t>
            </a:r>
            <a:r>
              <a:rPr lang="fr-BE" dirty="0" err="1"/>
              <a:t>bullets</a:t>
            </a:r>
            <a:r>
              <a:rPr lang="fr-BE" dirty="0"/>
              <a:t>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9830-6A30-D9FA-A8CA-9FDCF587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422" y="3620325"/>
            <a:ext cx="5743304" cy="1833633"/>
          </a:xfrm>
          <a:ln w="28575">
            <a:solidFill>
              <a:srgbClr val="009E47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b="1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 err="1">
                <a:solidFill>
                  <a:schemeClr val="tx2"/>
                </a:solidFill>
                <a:cs typeface="Arial"/>
              </a:rPr>
              <a:t>from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>
                <a:solidFill>
                  <a:srgbClr val="003399"/>
                </a:solidFill>
                <a:cs typeface="Arial"/>
              </a:rPr>
              <a:t>ban </a:t>
            </a:r>
            <a:r>
              <a:rPr lang="fr-BE" b="1" u="sng" dirty="0">
                <a:solidFill>
                  <a:srgbClr val="00B050"/>
                </a:solidFill>
                <a:cs typeface="Arial"/>
              </a:rPr>
              <a:t>on use</a:t>
            </a:r>
            <a:r>
              <a:rPr lang="fr-BE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bullets for </a:t>
            </a:r>
            <a:r>
              <a:rPr lang="en-US" b="1" dirty="0">
                <a:cs typeface="Arial"/>
              </a:rPr>
              <a:t>seal hunting </a:t>
            </a:r>
            <a:r>
              <a:rPr lang="en-US" dirty="0">
                <a:cs typeface="Arial"/>
              </a:rPr>
              <a:t>(if permitted)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b="1" dirty="0">
                <a:cs typeface="Arial"/>
              </a:rPr>
              <a:t>full-</a:t>
            </a:r>
            <a:r>
              <a:rPr lang="fr-BE" b="1" dirty="0" err="1">
                <a:cs typeface="Arial"/>
              </a:rPr>
              <a:t>metal</a:t>
            </a:r>
            <a:r>
              <a:rPr lang="fr-BE" b="1" dirty="0">
                <a:cs typeface="Arial"/>
              </a:rPr>
              <a:t>-jacket </a:t>
            </a:r>
            <a:r>
              <a:rPr lang="fr-BE" b="1" dirty="0" err="1">
                <a:cs typeface="Arial"/>
              </a:rPr>
              <a:t>bullets</a:t>
            </a:r>
            <a:endParaRPr lang="fr-BE" b="1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73608" y="1415067"/>
            <a:ext cx="5019674" cy="460375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dirty="0"/>
              <a:t>SPORTS SHOOTING (</a:t>
            </a:r>
            <a:r>
              <a:rPr lang="fr-BE" dirty="0" err="1"/>
              <a:t>bullets</a:t>
            </a:r>
            <a:r>
              <a:rPr lang="fr-BE" dirty="0"/>
              <a:t>)</a:t>
            </a:r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9</a:t>
            </a:fld>
            <a:endParaRPr lang="en-I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56EEC-9C7D-EE3F-356E-34FA83A8F873}"/>
              </a:ext>
            </a:extLst>
          </p:cNvPr>
          <p:cNvSpPr txBox="1">
            <a:spLocks/>
          </p:cNvSpPr>
          <p:nvPr/>
        </p:nvSpPr>
        <p:spPr>
          <a:xfrm>
            <a:off x="6473608" y="3629543"/>
            <a:ext cx="5537578" cy="1824416"/>
          </a:xfrm>
          <a:prstGeom prst="rect">
            <a:avLst/>
          </a:prstGeom>
          <a:noFill/>
          <a:ln w="28575">
            <a:solidFill>
              <a:srgbClr val="009E47"/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b="1" dirty="0" err="1">
                <a:solidFill>
                  <a:schemeClr val="tx2"/>
                </a:solidFill>
                <a:cs typeface="Arial"/>
              </a:rPr>
              <a:t>Derogations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 err="1">
                <a:solidFill>
                  <a:schemeClr val="tx2"/>
                </a:solidFill>
                <a:cs typeface="Arial"/>
              </a:rPr>
              <a:t>from</a:t>
            </a:r>
            <a:r>
              <a:rPr lang="fr-BE" b="1" dirty="0">
                <a:solidFill>
                  <a:schemeClr val="tx2"/>
                </a:solidFill>
                <a:cs typeface="Arial"/>
              </a:rPr>
              <a:t> </a:t>
            </a:r>
            <a:r>
              <a:rPr lang="fr-BE" b="1" dirty="0">
                <a:solidFill>
                  <a:srgbClr val="003399"/>
                </a:solidFill>
                <a:cs typeface="Arial"/>
              </a:rPr>
              <a:t>ban </a:t>
            </a:r>
            <a:r>
              <a:rPr lang="fr-BE" b="1" u="sng" dirty="0">
                <a:solidFill>
                  <a:srgbClr val="00B050"/>
                </a:solidFill>
                <a:cs typeface="Arial"/>
              </a:rPr>
              <a:t>on use </a:t>
            </a:r>
            <a:r>
              <a:rPr lang="fr-BE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cs typeface="Arial"/>
              </a:rPr>
              <a:t>outdoor sports shooting ranges</a:t>
            </a:r>
            <a:r>
              <a:rPr lang="en-US" dirty="0">
                <a:cs typeface="Arial"/>
              </a:rPr>
              <a:t> (review after 10 yr)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cs typeface="Arial"/>
              </a:rPr>
              <a:t>traditional events and funfairs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8DCC2-79A3-D18E-93CF-611151389807}"/>
              </a:ext>
            </a:extLst>
          </p:cNvPr>
          <p:cNvSpPr txBox="1"/>
          <p:nvPr/>
        </p:nvSpPr>
        <p:spPr>
          <a:xfrm>
            <a:off x="1345770" y="5597018"/>
            <a:ext cx="9348062" cy="1169551"/>
          </a:xfrm>
          <a:prstGeom prst="rect">
            <a:avLst/>
          </a:prstGeom>
          <a:noFill/>
          <a:ln w="28575" cmpd="thickThin">
            <a:solidFill>
              <a:srgbClr val="009E47"/>
            </a:solidFill>
          </a:ln>
        </p:spPr>
        <p:txBody>
          <a:bodyPr wrap="square" anchor="ctr" anchorCtr="1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  <a:cs typeface="Arial"/>
              </a:rPr>
              <a:t>Generic derogations from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b="1" dirty="0">
                <a:solidFill>
                  <a:srgbClr val="003399"/>
                </a:solidFill>
                <a:cs typeface="Arial"/>
              </a:rPr>
              <a:t>ban </a:t>
            </a:r>
            <a:r>
              <a:rPr lang="en-US" sz="2000" b="1" u="sng" dirty="0">
                <a:solidFill>
                  <a:srgbClr val="009E47"/>
                </a:solidFill>
                <a:cs typeface="Arial"/>
              </a:rPr>
              <a:t>on use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(not use-specific):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Bullets for 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muzzle-loading guns and historic firearms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bullets containing 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copper and copper </a:t>
            </a:r>
            <a:r>
              <a:rPr lang="en-US" sz="2000" b="1" dirty="0">
                <a:solidFill>
                  <a:schemeClr val="tx1"/>
                </a:solidFill>
              </a:rPr>
              <a:t>alloys with &lt; 3% lead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/w</a:t>
            </a:r>
            <a:endParaRPr lang="fr-BE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26" name="Picture 2" descr="Gun, target and person training outdoor for shooting range, game exercise or sports event closeup. Hands with firearm and circle for aim, vision and practice, police learning academy or field gaming">
            <a:extLst>
              <a:ext uri="{FF2B5EF4-FFF2-40B4-BE49-F238E27FC236}">
                <a16:creationId xmlns:a16="http://schemas.microsoft.com/office/drawing/2014/main" id="{35C25BCA-46A6-BFE1-939B-78E737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60" y="2097150"/>
            <a:ext cx="1961582" cy="13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6F3E3-C713-8BFB-9C1F-520552699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62" r="20756" b="7322"/>
          <a:stretch/>
        </p:blipFill>
        <p:spPr>
          <a:xfrm>
            <a:off x="9082007" y="2107430"/>
            <a:ext cx="2286006" cy="1331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F4F497-91C1-4358-23E8-B244CB841E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69" t="10509" r="21823" b="14237"/>
          <a:stretch/>
        </p:blipFill>
        <p:spPr>
          <a:xfrm>
            <a:off x="2402237" y="1934222"/>
            <a:ext cx="2226670" cy="14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507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_new" id="{A353E091-E39B-4252-89A5-6AD218C70861}" vid="{02F00D3F-467A-4D47-B639-59579081A3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B6F83-6DDD-48D8-857B-BE72EE2D0B9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D81E1F-6DA9-4707-BA36-9D5427D78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1314</TotalTime>
  <Words>1144</Words>
  <Application>Microsoft Office PowerPoint</Application>
  <PresentationFormat>Widescreen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Verdana</vt:lpstr>
      <vt:lpstr>Arial</vt:lpstr>
      <vt:lpstr>Calibri</vt:lpstr>
      <vt:lpstr>Wingdings</vt:lpstr>
      <vt:lpstr>Times New Roman</vt:lpstr>
      <vt:lpstr>Symbol</vt:lpstr>
      <vt:lpstr>colour palette new PPT</vt:lpstr>
      <vt:lpstr>Lead ammunition and fishing tackle - Draft restriction proposal - </vt:lpstr>
      <vt:lpstr>Scope - Ammunitions and fishing tackle</vt:lpstr>
      <vt:lpstr>Restriction of lead ammo/fishing tackle General approach</vt:lpstr>
      <vt:lpstr>Gunshot - Restricting measures</vt:lpstr>
      <vt:lpstr>Gunshot - Generic derogation for historic firearms</vt:lpstr>
      <vt:lpstr>Gunshot - Conditional, time limited derogations for sports shooting</vt:lpstr>
      <vt:lpstr>Mandatory RMM for gunshot</vt:lpstr>
      <vt:lpstr>Bullets - Restricting measures</vt:lpstr>
      <vt:lpstr>Bullets - Derogations from the ban on use (discharge/carry)</vt:lpstr>
      <vt:lpstr>Fishing tackle - Restricting measures</vt:lpstr>
      <vt:lpstr>Fishing tackle - Derogations</vt:lpstr>
      <vt:lpstr>Information requirements - Retailers</vt:lpstr>
      <vt:lpstr>Labelling requirements - Gunshot or bullets packaging</vt:lpstr>
      <vt:lpstr>Marking requirements - individual cartridges or bullets</vt:lpstr>
      <vt:lpstr>MS obligations</vt:lpstr>
      <vt:lpstr>Out of scope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TOSETTI Patrizia (GROW)</dc:creator>
  <cp:lastModifiedBy>TOSETTI Patrizia (GROW)</cp:lastModifiedBy>
  <cp:revision>45</cp:revision>
  <dcterms:created xsi:type="dcterms:W3CDTF">2025-02-21T15:18:47Z</dcterms:created>
  <dcterms:modified xsi:type="dcterms:W3CDTF">2025-02-26T18:50:31Z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